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691800" cx="151193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B6A1EE-BDF6-4E12-A64C-D401979789F1}">
  <a:tblStyle styleId="{F4B6A1EE-BDF6-4E12-A64C-D401979789F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FFC5E50-3213-45F5-8E6D-FE07E7923E82}"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1DB04E8-F279-43C1-ADAF-E25F0A91E0F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4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notes"/>
          <p:cNvSpPr/>
          <p:nvPr>
            <p:ph idx="2" type="sldImg"/>
          </p:nvPr>
        </p:nvSpPr>
        <p:spPr>
          <a:xfrm>
            <a:off x="1004762" y="685800"/>
            <a:ext cx="484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9: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0: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1: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4eba00c62_0_78:notes"/>
          <p:cNvSpPr/>
          <p:nvPr>
            <p:ph idx="2" type="sldImg"/>
          </p:nvPr>
        </p:nvSpPr>
        <p:spPr>
          <a:xfrm>
            <a:off x="1004888" y="685800"/>
            <a:ext cx="4849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324eba00c62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TLE 1: 0-6m</a:t>
            </a:r>
            <a:endParaRPr/>
          </a:p>
          <a:p>
            <a:pPr indent="0" lvl="0" marL="0" rtl="0" algn="l">
              <a:lnSpc>
                <a:spcPct val="100000"/>
              </a:lnSpc>
              <a:spcBef>
                <a:spcPts val="0"/>
              </a:spcBef>
              <a:spcAft>
                <a:spcPts val="0"/>
              </a:spcAft>
              <a:buSzPts val="1100"/>
              <a:buNone/>
            </a:pPr>
            <a:r>
              <a:rPr lang="no-NO"/>
              <a:t>TLE 2:7-15m</a:t>
            </a:r>
            <a:endParaRPr/>
          </a:p>
          <a:p>
            <a:pPr indent="0" lvl="0" marL="0" rtl="0" algn="l">
              <a:lnSpc>
                <a:spcPct val="100000"/>
              </a:lnSpc>
              <a:spcBef>
                <a:spcPts val="0"/>
              </a:spcBef>
              <a:spcAft>
                <a:spcPts val="0"/>
              </a:spcAft>
              <a:buSzPts val="1100"/>
              <a:buNone/>
            </a:pPr>
            <a:r>
              <a:rPr lang="no-NO"/>
              <a:t>TLE 3:16-30m</a:t>
            </a:r>
            <a:endParaRPr/>
          </a:p>
          <a:p>
            <a:pPr indent="0" lvl="0" marL="0" rtl="0" algn="l">
              <a:lnSpc>
                <a:spcPct val="100000"/>
              </a:lnSpc>
              <a:spcBef>
                <a:spcPts val="0"/>
              </a:spcBef>
              <a:spcAft>
                <a:spcPts val="0"/>
              </a:spcAft>
              <a:buSzPts val="1100"/>
              <a:buNone/>
            </a:pPr>
            <a:r>
              <a:rPr lang="no-NO"/>
              <a:t>TLE 4:31-91m</a:t>
            </a:r>
            <a:endParaRPr/>
          </a:p>
          <a:p>
            <a:pPr indent="0" lvl="0" marL="0" rtl="0" algn="l">
              <a:lnSpc>
                <a:spcPct val="100000"/>
              </a:lnSpc>
              <a:spcBef>
                <a:spcPts val="0"/>
              </a:spcBef>
              <a:spcAft>
                <a:spcPts val="0"/>
              </a:spcAft>
              <a:buSzPts val="1100"/>
              <a:buNone/>
            </a:pPr>
            <a:r>
              <a:rPr lang="no-NO"/>
              <a:t>TLE 5:92-305</a:t>
            </a:r>
            <a:endParaRPr/>
          </a:p>
          <a:p>
            <a:pPr indent="0" lvl="0" marL="0" rtl="0" algn="l">
              <a:lnSpc>
                <a:spcPct val="100000"/>
              </a:lnSpc>
              <a:spcBef>
                <a:spcPts val="0"/>
              </a:spcBef>
              <a:spcAft>
                <a:spcPts val="0"/>
              </a:spcAft>
              <a:buSzPts val="1100"/>
              <a:buNone/>
            </a:pPr>
            <a:r>
              <a:rPr lang="no-NO"/>
              <a:t>TLE 6: &gt;305m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Warhead: 500Ibs, 1000Ibs, 2000Ibs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o-NO"/>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6: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o-NO"/>
              <a:t>CDE 1: No restriction</a:t>
            </a:r>
            <a:endParaRPr/>
          </a:p>
          <a:p>
            <a:pPr indent="0" lvl="0" marL="0" rtl="0" algn="l">
              <a:lnSpc>
                <a:spcPct val="100000"/>
              </a:lnSpc>
              <a:spcBef>
                <a:spcPts val="0"/>
              </a:spcBef>
              <a:spcAft>
                <a:spcPts val="0"/>
              </a:spcAft>
              <a:buSzPts val="1100"/>
              <a:buNone/>
            </a:pPr>
            <a:r>
              <a:rPr lang="no-NO"/>
              <a:t>CDE 2: Unitary warhead only (no cluster munition), and FAH restrictions to minimize collateral damage</a:t>
            </a:r>
            <a:endParaRPr/>
          </a:p>
          <a:p>
            <a:pPr indent="0" lvl="0" marL="0" rtl="0" algn="l">
              <a:lnSpc>
                <a:spcPct val="100000"/>
              </a:lnSpc>
              <a:spcBef>
                <a:spcPts val="0"/>
              </a:spcBef>
              <a:spcAft>
                <a:spcPts val="0"/>
              </a:spcAft>
              <a:buSzPts val="1100"/>
              <a:buNone/>
            </a:pPr>
            <a:r>
              <a:rPr lang="no-NO"/>
              <a:t>CDE 3: PGM, unitary</a:t>
            </a:r>
            <a:endParaRPr/>
          </a:p>
          <a:p>
            <a:pPr indent="0" lvl="0" marL="0" rtl="0" algn="l">
              <a:lnSpc>
                <a:spcPct val="100000"/>
              </a:lnSpc>
              <a:spcBef>
                <a:spcPts val="0"/>
              </a:spcBef>
              <a:spcAft>
                <a:spcPts val="0"/>
              </a:spcAft>
              <a:buSzPts val="1100"/>
              <a:buNone/>
            </a:pPr>
            <a:r>
              <a:rPr lang="no-NO"/>
              <a:t>CDE 4: Weaponeering (Fuze setting, FAH, smallest possible bomb)</a:t>
            </a:r>
            <a:endParaRPr/>
          </a:p>
          <a:p>
            <a:pPr indent="0" lvl="0" marL="0" rtl="0" algn="l">
              <a:lnSpc>
                <a:spcPct val="100000"/>
              </a:lnSpc>
              <a:spcBef>
                <a:spcPts val="0"/>
              </a:spcBef>
              <a:spcAft>
                <a:spcPts val="0"/>
              </a:spcAft>
              <a:buSzPts val="1100"/>
              <a:buNone/>
            </a:pPr>
            <a:r>
              <a:rPr lang="no-NO"/>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7: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no-NO"/>
              <a:t>Location Example: 247˚/ 680ft from DPI 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p:nvPr>
            <p:ph idx="2" type="sldImg"/>
          </p:nvPr>
        </p:nvSpPr>
        <p:spPr>
          <a:xfrm>
            <a:off x="1004888" y="685800"/>
            <a:ext cx="48498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15423" y="1547778"/>
            <a:ext cx="14089200" cy="42669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11" name="Google Shape;11;p2"/>
          <p:cNvSpPr txBox="1"/>
          <p:nvPr>
            <p:ph idx="1" type="subTitle"/>
          </p:nvPr>
        </p:nvSpPr>
        <p:spPr>
          <a:xfrm>
            <a:off x="515409" y="5891409"/>
            <a:ext cx="14089200" cy="16476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2" name="Google Shape;12;p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515409" y="2299346"/>
            <a:ext cx="14089200" cy="40815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p:nvPr>
            <p:ph idx="1" type="body"/>
          </p:nvPr>
        </p:nvSpPr>
        <p:spPr>
          <a:xfrm>
            <a:off x="515409" y="6552657"/>
            <a:ext cx="14089200" cy="2703900"/>
          </a:xfrm>
          <a:prstGeom prst="rect">
            <a:avLst/>
          </a:prstGeom>
          <a:noFill/>
          <a:ln>
            <a:noFill/>
          </a:ln>
        </p:spPr>
        <p:txBody>
          <a:bodyPr anchorCtr="0" anchor="t" bIns="164125" lIns="164125" spcFirstLastPara="1" rIns="164125" wrap="square" tIns="164125">
            <a:normAutofit/>
          </a:bodyPr>
          <a:lstStyle>
            <a:lvl1pPr indent="-431800" lvl="0" marL="457200" algn="ctr">
              <a:lnSpc>
                <a:spcPct val="115000"/>
              </a:lnSpc>
              <a:spcBef>
                <a:spcPts val="0"/>
              </a:spcBef>
              <a:spcAft>
                <a:spcPts val="0"/>
              </a:spcAft>
              <a:buSzPts val="3200"/>
              <a:buChar char="●"/>
              <a:defRPr/>
            </a:lvl1pPr>
            <a:lvl2pPr indent="-387350" lvl="1" marL="914400" algn="ctr">
              <a:lnSpc>
                <a:spcPct val="115000"/>
              </a:lnSpc>
              <a:spcBef>
                <a:spcPts val="0"/>
              </a:spcBef>
              <a:spcAft>
                <a:spcPts val="0"/>
              </a:spcAft>
              <a:buSzPts val="2500"/>
              <a:buChar char="○"/>
              <a:defRPr/>
            </a:lvl2pPr>
            <a:lvl3pPr indent="-387350" lvl="2" marL="1371600" algn="ctr">
              <a:lnSpc>
                <a:spcPct val="115000"/>
              </a:lnSpc>
              <a:spcBef>
                <a:spcPts val="0"/>
              </a:spcBef>
              <a:spcAft>
                <a:spcPts val="0"/>
              </a:spcAft>
              <a:buSzPts val="2500"/>
              <a:buChar char="■"/>
              <a:defRPr/>
            </a:lvl3pPr>
            <a:lvl4pPr indent="-387350" lvl="3" marL="1828800" algn="ctr">
              <a:lnSpc>
                <a:spcPct val="115000"/>
              </a:lnSpc>
              <a:spcBef>
                <a:spcPts val="0"/>
              </a:spcBef>
              <a:spcAft>
                <a:spcPts val="0"/>
              </a:spcAft>
              <a:buSzPts val="2500"/>
              <a:buChar char="●"/>
              <a:defRPr/>
            </a:lvl4pPr>
            <a:lvl5pPr indent="-387350" lvl="4" marL="2286000" algn="ctr">
              <a:lnSpc>
                <a:spcPct val="115000"/>
              </a:lnSpc>
              <a:spcBef>
                <a:spcPts val="0"/>
              </a:spcBef>
              <a:spcAft>
                <a:spcPts val="0"/>
              </a:spcAft>
              <a:buSzPts val="2500"/>
              <a:buChar char="○"/>
              <a:defRPr/>
            </a:lvl5pPr>
            <a:lvl6pPr indent="-387350" lvl="5" marL="2743200" algn="ctr">
              <a:lnSpc>
                <a:spcPct val="115000"/>
              </a:lnSpc>
              <a:spcBef>
                <a:spcPts val="0"/>
              </a:spcBef>
              <a:spcAft>
                <a:spcPts val="0"/>
              </a:spcAft>
              <a:buSzPts val="2500"/>
              <a:buChar char="■"/>
              <a:defRPr/>
            </a:lvl6pPr>
            <a:lvl7pPr indent="-387350" lvl="6" marL="3200400" algn="ctr">
              <a:lnSpc>
                <a:spcPct val="115000"/>
              </a:lnSpc>
              <a:spcBef>
                <a:spcPts val="0"/>
              </a:spcBef>
              <a:spcAft>
                <a:spcPts val="0"/>
              </a:spcAft>
              <a:buSzPts val="2500"/>
              <a:buChar char="●"/>
              <a:defRPr/>
            </a:lvl7pPr>
            <a:lvl8pPr indent="-387350" lvl="7" marL="3657600" algn="ctr">
              <a:lnSpc>
                <a:spcPct val="115000"/>
              </a:lnSpc>
              <a:spcBef>
                <a:spcPts val="0"/>
              </a:spcBef>
              <a:spcAft>
                <a:spcPts val="0"/>
              </a:spcAft>
              <a:buSzPts val="2500"/>
              <a:buChar char="○"/>
              <a:defRPr/>
            </a:lvl8pPr>
            <a:lvl9pPr indent="-387350" lvl="8" marL="4114800" algn="ctr">
              <a:lnSpc>
                <a:spcPct val="115000"/>
              </a:lnSpc>
              <a:spcBef>
                <a:spcPts val="0"/>
              </a:spcBef>
              <a:spcAft>
                <a:spcPts val="0"/>
              </a:spcAft>
              <a:buSzPts val="2500"/>
              <a:buChar char="■"/>
              <a:defRPr/>
            </a:lvl9pPr>
          </a:lstStyle>
          <a:p/>
        </p:txBody>
      </p:sp>
      <p:sp>
        <p:nvSpPr>
          <p:cNvPr id="47" name="Google Shape;47;p1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15" name="Google Shape;15;p3"/>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18" name="Google Shape;18;p4"/>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19" name="Google Shape;19;p4"/>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2" name="Google Shape;22;p5"/>
          <p:cNvSpPr txBox="1"/>
          <p:nvPr>
            <p:ph idx="1" type="body"/>
          </p:nvPr>
        </p:nvSpPr>
        <p:spPr>
          <a:xfrm>
            <a:off x="515409"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3" name="Google Shape;23;p5"/>
          <p:cNvSpPr txBox="1"/>
          <p:nvPr>
            <p:ph idx="2" type="body"/>
          </p:nvPr>
        </p:nvSpPr>
        <p:spPr>
          <a:xfrm>
            <a:off x="7990583" y="2395696"/>
            <a:ext cx="6614100" cy="7101900"/>
          </a:xfrm>
          <a:prstGeom prst="rect">
            <a:avLst/>
          </a:prstGeom>
          <a:noFill/>
          <a:ln>
            <a:noFill/>
          </a:ln>
        </p:spPr>
        <p:txBody>
          <a:bodyPr anchorCtr="0" anchor="t" bIns="164125" lIns="164125" spcFirstLastPara="1" rIns="164125" wrap="square" tIns="164125">
            <a:normAutofit/>
          </a:bodyPr>
          <a:lstStyle>
            <a:lvl1pPr indent="-387350" lvl="0" marL="457200" algn="l">
              <a:lnSpc>
                <a:spcPct val="115000"/>
              </a:lnSpc>
              <a:spcBef>
                <a:spcPts val="0"/>
              </a:spcBef>
              <a:spcAft>
                <a:spcPts val="0"/>
              </a:spcAft>
              <a:buSzPts val="2500"/>
              <a:buChar char="●"/>
              <a:defRPr sz="25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24" name="Google Shape;24;p5"/>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p:txBody>
      </p:sp>
      <p:sp>
        <p:nvSpPr>
          <p:cNvPr id="27" name="Google Shape;27;p6"/>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515409" y="1154948"/>
            <a:ext cx="4643100" cy="1570800"/>
          </a:xfrm>
          <a:prstGeom prst="rect">
            <a:avLst/>
          </a:prstGeom>
          <a:noFill/>
          <a:ln>
            <a:noFill/>
          </a:ln>
        </p:spPr>
        <p:txBody>
          <a:bodyPr anchorCtr="0" anchor="b" bIns="164125" lIns="164125" spcFirstLastPara="1" rIns="164125" wrap="square" tIns="164125">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p:txBody>
      </p:sp>
      <p:sp>
        <p:nvSpPr>
          <p:cNvPr id="30" name="Google Shape;30;p7"/>
          <p:cNvSpPr txBox="1"/>
          <p:nvPr>
            <p:ph idx="1" type="body"/>
          </p:nvPr>
        </p:nvSpPr>
        <p:spPr>
          <a:xfrm>
            <a:off x="515409" y="2888617"/>
            <a:ext cx="4643100" cy="6609000"/>
          </a:xfrm>
          <a:prstGeom prst="rect">
            <a:avLst/>
          </a:prstGeom>
          <a:noFill/>
          <a:ln>
            <a:noFill/>
          </a:ln>
        </p:spPr>
        <p:txBody>
          <a:bodyPr anchorCtr="0" anchor="t" bIns="164125" lIns="164125" spcFirstLastPara="1" rIns="164125" wrap="square" tIns="164125">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31" name="Google Shape;31;p7"/>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810650" y="935745"/>
            <a:ext cx="10529400" cy="8503800"/>
          </a:xfrm>
          <a:prstGeom prst="rect">
            <a:avLst/>
          </a:prstGeom>
          <a:noFill/>
          <a:ln>
            <a:noFill/>
          </a:ln>
        </p:spPr>
        <p:txBody>
          <a:bodyPr anchorCtr="0" anchor="ctr" bIns="164125" lIns="164125" spcFirstLastPara="1" rIns="164125" wrap="square" tIns="164125">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p:txBody>
      </p:sp>
      <p:sp>
        <p:nvSpPr>
          <p:cNvPr id="34" name="Google Shape;34;p8"/>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anchorCtr="0" anchor="ctr" bIns="164125" lIns="164125" spcFirstLastPara="1" rIns="164125" wrap="square" tIns="164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439016" y="2563450"/>
            <a:ext cx="6688800" cy="3081300"/>
          </a:xfrm>
          <a:prstGeom prst="rect">
            <a:avLst/>
          </a:prstGeom>
          <a:noFill/>
          <a:ln>
            <a:noFill/>
          </a:ln>
        </p:spPr>
        <p:txBody>
          <a:bodyPr anchorCtr="0" anchor="b" bIns="164125" lIns="164125" spcFirstLastPara="1" rIns="164125" wrap="square" tIns="164125">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38" name="Google Shape;38;p9"/>
          <p:cNvSpPr txBox="1"/>
          <p:nvPr>
            <p:ph idx="1" type="subTitle"/>
          </p:nvPr>
        </p:nvSpPr>
        <p:spPr>
          <a:xfrm>
            <a:off x="439016" y="5826865"/>
            <a:ext cx="6688800" cy="2567400"/>
          </a:xfrm>
          <a:prstGeom prst="rect">
            <a:avLst/>
          </a:prstGeom>
          <a:noFill/>
          <a:ln>
            <a:noFill/>
          </a:ln>
        </p:spPr>
        <p:txBody>
          <a:bodyPr anchorCtr="0" anchor="t" bIns="164125" lIns="164125" spcFirstLastPara="1" rIns="164125" wrap="square" tIns="1641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p9"/>
          <p:cNvSpPr txBox="1"/>
          <p:nvPr>
            <p:ph idx="2" type="body"/>
          </p:nvPr>
        </p:nvSpPr>
        <p:spPr>
          <a:xfrm>
            <a:off x="8167677" y="1505164"/>
            <a:ext cx="6344700" cy="7681200"/>
          </a:xfrm>
          <a:prstGeom prst="rect">
            <a:avLst/>
          </a:prstGeom>
          <a:noFill/>
          <a:ln>
            <a:noFill/>
          </a:ln>
        </p:spPr>
        <p:txBody>
          <a:bodyPr anchorCtr="0" anchor="ctr" bIns="164125" lIns="164125" spcFirstLastPara="1" rIns="164125" wrap="square" tIns="164125">
            <a:normAutofit/>
          </a:bodyPr>
          <a:lstStyle>
            <a:lvl1pPr indent="-431800" lvl="0" marL="457200" algn="l">
              <a:lnSpc>
                <a:spcPct val="115000"/>
              </a:lnSpc>
              <a:spcBef>
                <a:spcPts val="0"/>
              </a:spcBef>
              <a:spcAft>
                <a:spcPts val="0"/>
              </a:spcAft>
              <a:buSzPts val="3200"/>
              <a:buChar char="●"/>
              <a:defRPr/>
            </a:lvl1pPr>
            <a:lvl2pPr indent="-387350" lvl="1" marL="914400" algn="l">
              <a:lnSpc>
                <a:spcPct val="115000"/>
              </a:lnSpc>
              <a:spcBef>
                <a:spcPts val="0"/>
              </a:spcBef>
              <a:spcAft>
                <a:spcPts val="0"/>
              </a:spcAft>
              <a:buSzPts val="2500"/>
              <a:buChar char="○"/>
              <a:defRPr/>
            </a:lvl2pPr>
            <a:lvl3pPr indent="-387350" lvl="2" marL="1371600" algn="l">
              <a:lnSpc>
                <a:spcPct val="115000"/>
              </a:lnSpc>
              <a:spcBef>
                <a:spcPts val="0"/>
              </a:spcBef>
              <a:spcAft>
                <a:spcPts val="0"/>
              </a:spcAft>
              <a:buSzPts val="2500"/>
              <a:buChar char="■"/>
              <a:defRPr/>
            </a:lvl3pPr>
            <a:lvl4pPr indent="-387350" lvl="3" marL="1828800" algn="l">
              <a:lnSpc>
                <a:spcPct val="115000"/>
              </a:lnSpc>
              <a:spcBef>
                <a:spcPts val="0"/>
              </a:spcBef>
              <a:spcAft>
                <a:spcPts val="0"/>
              </a:spcAft>
              <a:buSzPts val="2500"/>
              <a:buChar char="●"/>
              <a:defRPr/>
            </a:lvl4pPr>
            <a:lvl5pPr indent="-387350" lvl="4" marL="2286000" algn="l">
              <a:lnSpc>
                <a:spcPct val="115000"/>
              </a:lnSpc>
              <a:spcBef>
                <a:spcPts val="0"/>
              </a:spcBef>
              <a:spcAft>
                <a:spcPts val="0"/>
              </a:spcAft>
              <a:buSzPts val="2500"/>
              <a:buChar char="○"/>
              <a:defRPr/>
            </a:lvl5pPr>
            <a:lvl6pPr indent="-387350" lvl="5" marL="2743200" algn="l">
              <a:lnSpc>
                <a:spcPct val="115000"/>
              </a:lnSpc>
              <a:spcBef>
                <a:spcPts val="0"/>
              </a:spcBef>
              <a:spcAft>
                <a:spcPts val="0"/>
              </a:spcAft>
              <a:buSzPts val="2500"/>
              <a:buChar char="■"/>
              <a:defRPr/>
            </a:lvl6pPr>
            <a:lvl7pPr indent="-387350" lvl="6" marL="3200400" algn="l">
              <a:lnSpc>
                <a:spcPct val="115000"/>
              </a:lnSpc>
              <a:spcBef>
                <a:spcPts val="0"/>
              </a:spcBef>
              <a:spcAft>
                <a:spcPts val="0"/>
              </a:spcAft>
              <a:buSzPts val="2500"/>
              <a:buChar char="●"/>
              <a:defRPr/>
            </a:lvl7pPr>
            <a:lvl8pPr indent="-387350" lvl="7" marL="3657600" algn="l">
              <a:lnSpc>
                <a:spcPct val="115000"/>
              </a:lnSpc>
              <a:spcBef>
                <a:spcPts val="0"/>
              </a:spcBef>
              <a:spcAft>
                <a:spcPts val="0"/>
              </a:spcAft>
              <a:buSzPts val="2500"/>
              <a:buChar char="○"/>
              <a:defRPr/>
            </a:lvl8pPr>
            <a:lvl9pPr indent="-387350" lvl="8" marL="4114800" algn="l">
              <a:lnSpc>
                <a:spcPct val="115000"/>
              </a:lnSpc>
              <a:spcBef>
                <a:spcPts val="0"/>
              </a:spcBef>
              <a:spcAft>
                <a:spcPts val="0"/>
              </a:spcAft>
              <a:buSzPts val="2500"/>
              <a:buChar char="■"/>
              <a:defRPr/>
            </a:lvl9pPr>
          </a:lstStyle>
          <a:p/>
        </p:txBody>
      </p:sp>
      <p:sp>
        <p:nvSpPr>
          <p:cNvPr id="40" name="Google Shape;40;p9"/>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515409" y="8794266"/>
            <a:ext cx="9919200" cy="1257900"/>
          </a:xfrm>
          <a:prstGeom prst="rect">
            <a:avLst/>
          </a:prstGeom>
          <a:noFill/>
          <a:ln>
            <a:noFill/>
          </a:ln>
        </p:spPr>
        <p:txBody>
          <a:bodyPr anchorCtr="0" anchor="ctr" bIns="164125" lIns="164125" spcFirstLastPara="1" rIns="164125" wrap="square" tIns="164125">
            <a:normAutofit/>
          </a:bodyPr>
          <a:lstStyle>
            <a:lvl1pPr indent="-228600" lvl="0" marL="457200" algn="l">
              <a:lnSpc>
                <a:spcPct val="100000"/>
              </a:lnSpc>
              <a:spcBef>
                <a:spcPts val="0"/>
              </a:spcBef>
              <a:spcAft>
                <a:spcPts val="0"/>
              </a:spcAft>
              <a:buSzPts val="3200"/>
              <a:buNone/>
              <a:defRPr/>
            </a:lvl1pPr>
          </a:lstStyle>
          <a:p/>
        </p:txBody>
      </p:sp>
      <p:sp>
        <p:nvSpPr>
          <p:cNvPr id="43" name="Google Shape;43;p10"/>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5409" y="925091"/>
            <a:ext cx="14089200" cy="1190400"/>
          </a:xfrm>
          <a:prstGeom prst="rect">
            <a:avLst/>
          </a:prstGeom>
          <a:noFill/>
          <a:ln>
            <a:noFill/>
          </a:ln>
        </p:spPr>
        <p:txBody>
          <a:bodyPr anchorCtr="0" anchor="t" bIns="164125" lIns="164125" spcFirstLastPara="1" rIns="164125" wrap="square" tIns="164125">
            <a:normAutofit/>
          </a:bodyPr>
          <a:lstStyle>
            <a:lvl1pPr lvl="0"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000"/>
              <a:buFont typeface="Arial"/>
              <a:buNone/>
              <a:defRPr b="0" i="0" sz="50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515409" y="2395696"/>
            <a:ext cx="14089200" cy="7101900"/>
          </a:xfrm>
          <a:prstGeom prst="rect">
            <a:avLst/>
          </a:prstGeom>
          <a:noFill/>
          <a:ln>
            <a:noFill/>
          </a:ln>
        </p:spPr>
        <p:txBody>
          <a:bodyPr anchorCtr="0" anchor="t" bIns="164125" lIns="164125" spcFirstLastPara="1" rIns="164125" wrap="square" tIns="164125">
            <a:normAutofit/>
          </a:bodyPr>
          <a:lstStyle>
            <a:lvl1pPr indent="-431800" lvl="0" marL="457200" marR="0" rtl="0" algn="l">
              <a:lnSpc>
                <a:spcPct val="115000"/>
              </a:lnSpc>
              <a:spcBef>
                <a:spcPts val="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387350" lvl="1" marL="914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2pPr>
            <a:lvl3pPr indent="-387350" lvl="2" marL="1371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3pPr>
            <a:lvl4pPr indent="-387350" lvl="3" marL="1828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4pPr>
            <a:lvl5pPr indent="-387350" lvl="4" marL="22860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5pPr>
            <a:lvl6pPr indent="-387350" lvl="5" marL="2743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6pPr>
            <a:lvl7pPr indent="-387350" lvl="6" marL="32004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7pPr>
            <a:lvl8pPr indent="-387350" lvl="7" marL="36576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8pPr>
            <a:lvl9pPr indent="-387350" lvl="8" marL="41148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14009576" y="9693616"/>
            <a:ext cx="907200" cy="818100"/>
          </a:xfrm>
          <a:prstGeom prst="rect">
            <a:avLst/>
          </a:prstGeom>
          <a:noFill/>
          <a:ln>
            <a:noFill/>
          </a:ln>
        </p:spPr>
        <p:txBody>
          <a:bodyPr anchorCtr="0" anchor="ctr" bIns="164125" lIns="164125" spcFirstLastPara="1" rIns="164125" wrap="square" tIns="164125">
            <a:norm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o-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132virtualwing.org/"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482600" y="2861100"/>
            <a:ext cx="12154800" cy="4969800"/>
          </a:xfrm>
          <a:prstGeom prst="rect">
            <a:avLst/>
          </a:prstGeom>
          <a:solidFill>
            <a:schemeClr val="lt1"/>
          </a:solidFill>
          <a:ln cap="flat" cmpd="sng" w="76200">
            <a:solidFill>
              <a:schemeClr val="dk1"/>
            </a:solidFill>
            <a:prstDash val="solid"/>
            <a:round/>
            <a:headEnd len="sm" w="sm" type="none"/>
            <a:tailEnd len="sm" w="sm" type="none"/>
          </a:ln>
          <a:effectLst>
            <a:outerShdw blurRad="57150" rotWithShape="0" algn="bl" dir="2700000" dist="285750">
              <a:srgbClr val="000000">
                <a:alpha val="49803"/>
              </a:srgbClr>
            </a:outerShdw>
          </a:effectLst>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9300"/>
              <a:buNone/>
            </a:pPr>
            <a:r>
              <a:rPr b="1" lang="no-NO" sz="6000"/>
              <a:t>TARGET FOLDER</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SRNTGT019</a:t>
            </a:r>
            <a:endParaRPr sz="4000"/>
          </a:p>
          <a:p>
            <a:pPr indent="0" lvl="0" marL="0" rtl="0" algn="ctr">
              <a:lnSpc>
                <a:spcPct val="100000"/>
              </a:lnSpc>
              <a:spcBef>
                <a:spcPts val="0"/>
              </a:spcBef>
              <a:spcAft>
                <a:spcPts val="0"/>
              </a:spcAft>
              <a:buSzPts val="9300"/>
              <a:buNone/>
            </a:pPr>
            <a:r>
              <a:t/>
            </a:r>
            <a:endParaRPr sz="4000"/>
          </a:p>
          <a:p>
            <a:pPr indent="0" lvl="0" marL="0" rtl="0" algn="ctr">
              <a:lnSpc>
                <a:spcPct val="100000"/>
              </a:lnSpc>
              <a:spcBef>
                <a:spcPts val="0"/>
              </a:spcBef>
              <a:spcAft>
                <a:spcPts val="0"/>
              </a:spcAft>
              <a:buSzPts val="9300"/>
              <a:buNone/>
            </a:pPr>
            <a:r>
              <a:rPr lang="no-NO" sz="4000"/>
              <a:t>Olenogersk Research Facility</a:t>
            </a:r>
            <a:r>
              <a:rPr lang="no-NO" sz="4000"/>
              <a:t>, SRN</a:t>
            </a:r>
            <a:endParaRPr sz="4000"/>
          </a:p>
        </p:txBody>
      </p:sp>
      <p:sp>
        <p:nvSpPr>
          <p:cNvPr id="55" name="Google Shape;55;p13"/>
          <p:cNvSpPr txBox="1"/>
          <p:nvPr/>
        </p:nvSpPr>
        <p:spPr>
          <a:xfrm>
            <a:off x="5966700" y="99017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FF0000"/>
                </a:solidFill>
                <a:latin typeface="Arial"/>
                <a:ea typeface="Arial"/>
                <a:cs typeface="Arial"/>
                <a:sym typeface="Arial"/>
              </a:rPr>
              <a:t> REL TO CJTF-23</a:t>
            </a:r>
            <a:endParaRPr b="1" i="0" sz="1400" u="none" cap="none" strike="noStrik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 REL TO CJTF-23</a:t>
            </a:r>
            <a:endParaRPr/>
          </a:p>
        </p:txBody>
      </p:sp>
      <p:pic>
        <p:nvPicPr>
          <p:cNvPr descr="D:\GIT PROJECTS\OPAT-background\Virtual Intelligence Service only logo.PNG" id="57" name="Google Shape;57;p13"/>
          <p:cNvPicPr preferRelativeResize="0"/>
          <p:nvPr/>
        </p:nvPicPr>
        <p:blipFill rotWithShape="1">
          <a:blip r:embed="rId3">
            <a:alphaModFix/>
          </a:blip>
          <a:srcRect b="0" l="0" r="0" t="0"/>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22"/>
          <p:cNvSpPr txBox="1"/>
          <p:nvPr>
            <p:ph type="title"/>
          </p:nvPr>
        </p:nvSpPr>
        <p:spPr>
          <a:xfrm>
            <a:off x="515409" y="4471058"/>
            <a:ext cx="14089200" cy="1749900"/>
          </a:xfrm>
          <a:prstGeom prst="rect">
            <a:avLst/>
          </a:prstGeom>
          <a:noFill/>
          <a:ln>
            <a:noFill/>
          </a:ln>
        </p:spPr>
        <p:txBody>
          <a:bodyPr anchorCtr="0" anchor="ctr" bIns="164125" lIns="164125" spcFirstLastPara="1" rIns="164125" wrap="square" tIns="164125">
            <a:normAutofit/>
          </a:bodyPr>
          <a:lstStyle/>
          <a:p>
            <a:pPr indent="0" lvl="0" marL="0" rtl="0" algn="ctr">
              <a:lnSpc>
                <a:spcPct val="100000"/>
              </a:lnSpc>
              <a:spcBef>
                <a:spcPts val="0"/>
              </a:spcBef>
              <a:spcAft>
                <a:spcPts val="0"/>
              </a:spcAft>
              <a:buSzPts val="6500"/>
              <a:buNone/>
            </a:pPr>
            <a:r>
              <a:rPr lang="no-NO"/>
              <a:t>BAKCUP SLIDES AFTER THIS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23"/>
          <p:cNvSpPr/>
          <p:nvPr/>
        </p:nvSpPr>
        <p:spPr>
          <a:xfrm rot="6727683">
            <a:off x="6891639" y="6806410"/>
            <a:ext cx="768520" cy="955517"/>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3" name="Google Shape;323;p23"/>
          <p:cNvSpPr/>
          <p:nvPr/>
        </p:nvSpPr>
        <p:spPr>
          <a:xfrm>
            <a:off x="5824730" y="5599900"/>
            <a:ext cx="2249631" cy="2196996"/>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23"/>
          <p:cNvSpPr/>
          <p:nvPr/>
        </p:nvSpPr>
        <p:spPr>
          <a:xfrm rot="-8527323">
            <a:off x="5215054" y="5130113"/>
            <a:ext cx="768569" cy="95546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25" name="Google Shape;325;p23"/>
          <p:cNvGrpSpPr/>
          <p:nvPr/>
        </p:nvGrpSpPr>
        <p:grpSpPr>
          <a:xfrm>
            <a:off x="2875975" y="3530000"/>
            <a:ext cx="2533050" cy="1733100"/>
            <a:chOff x="4206025" y="5185225"/>
            <a:chExt cx="2533050" cy="1733100"/>
          </a:xfrm>
        </p:grpSpPr>
        <p:sp>
          <p:nvSpPr>
            <p:cNvPr id="326" name="Google Shape;326;p23"/>
            <p:cNvSpPr txBox="1"/>
            <p:nvPr/>
          </p:nvSpPr>
          <p:spPr>
            <a:xfrm>
              <a:off x="4206025" y="51852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27" name="Google Shape;327;p23"/>
            <p:cNvCxnSpPr>
              <a:stCxn id="326" idx="2"/>
            </p:cNvCxnSpPr>
            <p:nvPr/>
          </p:nvCxnSpPr>
          <p:spPr>
            <a:xfrm>
              <a:off x="5269375" y="5687425"/>
              <a:ext cx="1469700" cy="1230900"/>
            </a:xfrm>
            <a:prstGeom prst="straightConnector1">
              <a:avLst/>
            </a:prstGeom>
            <a:noFill/>
            <a:ln cap="flat" cmpd="sng" w="19050">
              <a:solidFill>
                <a:srgbClr val="000000"/>
              </a:solidFill>
              <a:prstDash val="solid"/>
              <a:round/>
              <a:headEnd len="sm" w="sm" type="none"/>
              <a:tailEnd len="sm" w="sm" type="none"/>
            </a:ln>
          </p:spPr>
        </p:cxnSp>
      </p:grpSp>
      <p:grpSp>
        <p:nvGrpSpPr>
          <p:cNvPr id="328" name="Google Shape;328;p23"/>
          <p:cNvGrpSpPr/>
          <p:nvPr/>
        </p:nvGrpSpPr>
        <p:grpSpPr>
          <a:xfrm>
            <a:off x="2984625" y="7317825"/>
            <a:ext cx="3765900" cy="502200"/>
            <a:chOff x="4162275" y="4096250"/>
            <a:chExt cx="3765900" cy="502200"/>
          </a:xfrm>
        </p:grpSpPr>
        <p:sp>
          <p:nvSpPr>
            <p:cNvPr id="329" name="Google Shape;329;p23"/>
            <p:cNvSpPr txBox="1"/>
            <p:nvPr/>
          </p:nvSpPr>
          <p:spPr>
            <a:xfrm>
              <a:off x="4162275" y="4096250"/>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XXXXXXX</a:t>
              </a:r>
              <a:endParaRPr b="1" i="0" sz="1400" u="none" cap="none" strike="noStrike">
                <a:solidFill>
                  <a:schemeClr val="dk1"/>
                </a:solidFill>
                <a:latin typeface="Arial"/>
                <a:ea typeface="Arial"/>
                <a:cs typeface="Arial"/>
                <a:sym typeface="Arial"/>
              </a:endParaRPr>
            </a:p>
          </p:txBody>
        </p:sp>
        <p:cxnSp>
          <p:nvCxnSpPr>
            <p:cNvPr id="330" name="Google Shape;330;p23"/>
            <p:cNvCxnSpPr>
              <a:stCxn id="329" idx="3"/>
            </p:cNvCxnSpPr>
            <p:nvPr/>
          </p:nvCxnSpPr>
          <p:spPr>
            <a:xfrm flipH="1" rot="10800000">
              <a:off x="6288975" y="4231250"/>
              <a:ext cx="1639200" cy="116100"/>
            </a:xfrm>
            <a:prstGeom prst="straightConnector1">
              <a:avLst/>
            </a:prstGeom>
            <a:noFill/>
            <a:ln cap="flat" cmpd="sng" w="19050">
              <a:solidFill>
                <a:srgbClr val="000000"/>
              </a:solidFill>
              <a:prstDash val="solid"/>
              <a:round/>
              <a:headEnd len="sm" w="sm" type="none"/>
              <a:tailEnd len="sm" w="sm" type="none"/>
            </a:ln>
          </p:spPr>
        </p:cxnSp>
      </p:grpSp>
      <p:sp>
        <p:nvSpPr>
          <p:cNvPr id="331" name="Google Shape;331;p23"/>
          <p:cNvSpPr txBox="1"/>
          <p:nvPr/>
        </p:nvSpPr>
        <p:spPr>
          <a:xfrm>
            <a:off x="11932750" y="10077413"/>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INSTALLATION OUTLINE</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FACILITY OUTLINE</a:t>
            </a:r>
            <a:endParaRPr b="1" i="0" sz="1400" u="none" cap="none" strike="noStrike">
              <a:solidFill>
                <a:srgbClr val="000000"/>
              </a:solidFill>
              <a:latin typeface="Arial"/>
              <a:ea typeface="Arial"/>
              <a:cs typeface="Arial"/>
              <a:sym typeface="Arial"/>
            </a:endParaRPr>
          </a:p>
        </p:txBody>
      </p:sp>
      <p:cxnSp>
        <p:nvCxnSpPr>
          <p:cNvPr id="332" name="Google Shape;332;p23"/>
          <p:cNvCxnSpPr/>
          <p:nvPr/>
        </p:nvCxnSpPr>
        <p:spPr>
          <a:xfrm>
            <a:off x="12038150" y="10346023"/>
            <a:ext cx="360000" cy="3600"/>
          </a:xfrm>
          <a:prstGeom prst="straightConnector1">
            <a:avLst/>
          </a:prstGeom>
          <a:noFill/>
          <a:ln cap="flat" cmpd="sng" w="28575">
            <a:solidFill>
              <a:schemeClr val="accent6"/>
            </a:solidFill>
            <a:prstDash val="solid"/>
            <a:round/>
            <a:headEnd len="sm" w="sm" type="none"/>
            <a:tailEnd len="sm" w="sm" type="none"/>
          </a:ln>
        </p:spPr>
      </p:cxnSp>
      <p:cxnSp>
        <p:nvCxnSpPr>
          <p:cNvPr id="333" name="Google Shape;333;p23"/>
          <p:cNvCxnSpPr/>
          <p:nvPr/>
        </p:nvCxnSpPr>
        <p:spPr>
          <a:xfrm>
            <a:off x="12038150" y="10554896"/>
            <a:ext cx="360000" cy="3600"/>
          </a:xfrm>
          <a:prstGeom prst="straightConnector1">
            <a:avLst/>
          </a:prstGeom>
          <a:noFill/>
          <a:ln cap="flat" cmpd="sng" w="28575">
            <a:solidFill>
              <a:srgbClr val="9E9E9E"/>
            </a:solidFill>
            <a:prstDash val="solid"/>
            <a:round/>
            <a:headEnd len="sm" w="sm" type="none"/>
            <a:tailEnd len="sm" w="sm" type="none"/>
          </a:ln>
        </p:spPr>
      </p:cxnSp>
      <p:sp>
        <p:nvSpPr>
          <p:cNvPr id="334" name="Google Shape;334;p23"/>
          <p:cNvSpPr txBox="1"/>
          <p:nvPr/>
        </p:nvSpPr>
        <p:spPr>
          <a:xfrm>
            <a:off x="2450786" y="385601"/>
            <a:ext cx="664656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a:t>
            </a:r>
            <a:r>
              <a:rPr b="1" i="0" lang="no-NO" sz="2000" u="none" cap="none" strike="noStrike">
                <a:solidFill>
                  <a:schemeClr val="dk1"/>
                </a:solidFill>
                <a:latin typeface="Arial"/>
                <a:ea typeface="Arial"/>
                <a:cs typeface="Arial"/>
                <a:sym typeface="Arial"/>
              </a:rPr>
              <a:t> [X]</a:t>
            </a:r>
            <a:endParaRPr b="1" i="0" sz="2000" u="none" cap="none" strike="noStrike">
              <a:solidFill>
                <a:srgbClr val="000000"/>
              </a:solidFill>
              <a:latin typeface="Arial"/>
              <a:ea typeface="Arial"/>
              <a:cs typeface="Arial"/>
              <a:sym typeface="Arial"/>
            </a:endParaRPr>
          </a:p>
        </p:txBody>
      </p:sp>
      <p:grpSp>
        <p:nvGrpSpPr>
          <p:cNvPr id="335" name="Google Shape;335;p23"/>
          <p:cNvGrpSpPr/>
          <p:nvPr/>
        </p:nvGrpSpPr>
        <p:grpSpPr>
          <a:xfrm>
            <a:off x="1" y="0"/>
            <a:ext cx="15119349" cy="1980670"/>
            <a:chOff x="1" y="0"/>
            <a:chExt cx="15119349" cy="1980670"/>
          </a:xfrm>
        </p:grpSpPr>
        <p:sp>
          <p:nvSpPr>
            <p:cNvPr id="336" name="Google Shape;336;p23"/>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37" name="Google Shape;337;p23"/>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38" name="Google Shape;338;p23"/>
            <p:cNvGrpSpPr/>
            <p:nvPr/>
          </p:nvGrpSpPr>
          <p:grpSpPr>
            <a:xfrm>
              <a:off x="1" y="0"/>
              <a:ext cx="15119349" cy="1921524"/>
              <a:chOff x="1" y="-1616"/>
              <a:chExt cx="15119349" cy="1921524"/>
            </a:xfrm>
          </p:grpSpPr>
          <p:sp>
            <p:nvSpPr>
              <p:cNvPr id="339" name="Google Shape;339;p23"/>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23"/>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p23"/>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2" name="Google Shape;342;p23"/>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p23"/>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 name="Google Shape;344;p23"/>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45" name="Google Shape;345;p23"/>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46" name="Google Shape;346;p23"/>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47" name="Google Shape;347;p23"/>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48" name="Google Shape;348;p23"/>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49" name="Google Shape;349;p23"/>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50" name="Google Shape;350;p23"/>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4" name="Shape 354"/>
        <p:cNvGrpSpPr/>
        <p:nvPr/>
      </p:nvGrpSpPr>
      <p:grpSpPr>
        <a:xfrm>
          <a:off x="0" y="0"/>
          <a:ext cx="0" cy="0"/>
          <a:chOff x="0" y="0"/>
          <a:chExt cx="0" cy="0"/>
        </a:xfrm>
      </p:grpSpPr>
      <p:sp>
        <p:nvSpPr>
          <p:cNvPr id="355" name="Google Shape;355;p24"/>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24"/>
          <p:cNvSpPr txBox="1"/>
          <p:nvPr/>
        </p:nvSpPr>
        <p:spPr>
          <a:xfrm>
            <a:off x="2463282" y="387681"/>
            <a:ext cx="666808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INSTALLATION OUTLINE GRAPHIC [X]</a:t>
            </a:r>
            <a:endParaRPr/>
          </a:p>
        </p:txBody>
      </p:sp>
      <p:grpSp>
        <p:nvGrpSpPr>
          <p:cNvPr id="357" name="Google Shape;357;p24"/>
          <p:cNvGrpSpPr/>
          <p:nvPr/>
        </p:nvGrpSpPr>
        <p:grpSpPr>
          <a:xfrm>
            <a:off x="14284518" y="2184201"/>
            <a:ext cx="559046" cy="692832"/>
            <a:chOff x="15526400" y="3343535"/>
            <a:chExt cx="1172983" cy="1324523"/>
          </a:xfrm>
        </p:grpSpPr>
        <p:sp>
          <p:nvSpPr>
            <p:cNvPr id="358" name="Google Shape;358;p2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2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60" name="Google Shape;360;p24"/>
          <p:cNvGrpSpPr/>
          <p:nvPr/>
        </p:nvGrpSpPr>
        <p:grpSpPr>
          <a:xfrm>
            <a:off x="1" y="0"/>
            <a:ext cx="15119349" cy="1980670"/>
            <a:chOff x="1" y="0"/>
            <a:chExt cx="15119349" cy="1980670"/>
          </a:xfrm>
        </p:grpSpPr>
        <p:sp>
          <p:nvSpPr>
            <p:cNvPr id="361" name="Google Shape;361;p24"/>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62" name="Google Shape;362;p24"/>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63" name="Google Shape;363;p24"/>
            <p:cNvGrpSpPr/>
            <p:nvPr/>
          </p:nvGrpSpPr>
          <p:grpSpPr>
            <a:xfrm>
              <a:off x="1" y="0"/>
              <a:ext cx="15119349" cy="1921524"/>
              <a:chOff x="1" y="-1616"/>
              <a:chExt cx="15119349" cy="1921524"/>
            </a:xfrm>
          </p:grpSpPr>
          <p:sp>
            <p:nvSpPr>
              <p:cNvPr id="364" name="Google Shape;364;p24"/>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5" name="Google Shape;365;p24"/>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6" name="Google Shape;366;p24"/>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7" name="Google Shape;367;p24"/>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p24"/>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9" name="Google Shape;369;p24"/>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70" name="Google Shape;370;p24"/>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71" name="Google Shape;371;p24"/>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372" name="Google Shape;372;p24"/>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373" name="Google Shape;373;p24"/>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374" name="Google Shape;374;p24"/>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75" name="Google Shape;375;p24"/>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grpSp>
        <p:nvGrpSpPr>
          <p:cNvPr id="380" name="Google Shape;380;p25"/>
          <p:cNvGrpSpPr/>
          <p:nvPr/>
        </p:nvGrpSpPr>
        <p:grpSpPr>
          <a:xfrm>
            <a:off x="2731650" y="3637400"/>
            <a:ext cx="3315750" cy="2171100"/>
            <a:chOff x="3452100" y="4683025"/>
            <a:chExt cx="3315750" cy="2171100"/>
          </a:xfrm>
        </p:grpSpPr>
        <p:sp>
          <p:nvSpPr>
            <p:cNvPr id="381" name="Google Shape;381;p25"/>
            <p:cNvSpPr txBox="1"/>
            <p:nvPr/>
          </p:nvSpPr>
          <p:spPr>
            <a:xfrm>
              <a:off x="3452100" y="4683025"/>
              <a:ext cx="21267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FACILITY NAME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XXXXCDXXXX/CDX01</a:t>
              </a:r>
              <a:endParaRPr b="1" i="0" sz="1400" u="none" cap="none" strike="noStrike">
                <a:solidFill>
                  <a:schemeClr val="dk1"/>
                </a:solidFill>
                <a:latin typeface="Arial"/>
                <a:ea typeface="Arial"/>
                <a:cs typeface="Arial"/>
                <a:sym typeface="Arial"/>
              </a:endParaRPr>
            </a:p>
          </p:txBody>
        </p:sp>
        <p:cxnSp>
          <p:nvCxnSpPr>
            <p:cNvPr id="382" name="Google Shape;382;p25"/>
            <p:cNvCxnSpPr>
              <a:stCxn id="381" idx="2"/>
            </p:cNvCxnSpPr>
            <p:nvPr/>
          </p:nvCxnSpPr>
          <p:spPr>
            <a:xfrm>
              <a:off x="4515450" y="5185225"/>
              <a:ext cx="2252400" cy="1668900"/>
            </a:xfrm>
            <a:prstGeom prst="straightConnector1">
              <a:avLst/>
            </a:prstGeom>
            <a:noFill/>
            <a:ln cap="flat" cmpd="sng" w="19050">
              <a:solidFill>
                <a:srgbClr val="000000"/>
              </a:solidFill>
              <a:prstDash val="solid"/>
              <a:round/>
              <a:headEnd len="sm" w="sm" type="none"/>
              <a:tailEnd len="sm" w="sm" type="none"/>
            </a:ln>
          </p:spPr>
        </p:cxnSp>
      </p:grpSp>
      <p:sp>
        <p:nvSpPr>
          <p:cNvPr id="383" name="Google Shape;383;p25"/>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 name="Google Shape;384;p25"/>
          <p:cNvSpPr txBox="1"/>
          <p:nvPr/>
        </p:nvSpPr>
        <p:spPr>
          <a:xfrm>
            <a:off x="2429057" y="377451"/>
            <a:ext cx="75595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COLLOCATED FACILITY GRAPHIC [X]</a:t>
            </a:r>
            <a:endParaRPr/>
          </a:p>
        </p:txBody>
      </p:sp>
      <p:grpSp>
        <p:nvGrpSpPr>
          <p:cNvPr id="385" name="Google Shape;385;p25"/>
          <p:cNvGrpSpPr/>
          <p:nvPr/>
        </p:nvGrpSpPr>
        <p:grpSpPr>
          <a:xfrm>
            <a:off x="14195180" y="2629410"/>
            <a:ext cx="559046" cy="692832"/>
            <a:chOff x="15526400" y="3343535"/>
            <a:chExt cx="1172983" cy="1324523"/>
          </a:xfrm>
        </p:grpSpPr>
        <p:sp>
          <p:nvSpPr>
            <p:cNvPr id="386" name="Google Shape;386;p2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25"/>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388" name="Google Shape;388;p25"/>
          <p:cNvGrpSpPr/>
          <p:nvPr/>
        </p:nvGrpSpPr>
        <p:grpSpPr>
          <a:xfrm>
            <a:off x="1" y="0"/>
            <a:ext cx="15119349" cy="1980670"/>
            <a:chOff x="1" y="0"/>
            <a:chExt cx="15119349" cy="1980670"/>
          </a:xfrm>
        </p:grpSpPr>
        <p:sp>
          <p:nvSpPr>
            <p:cNvPr id="389" name="Google Shape;389;p25"/>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390" name="Google Shape;390;p25"/>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391" name="Google Shape;391;p25"/>
            <p:cNvGrpSpPr/>
            <p:nvPr/>
          </p:nvGrpSpPr>
          <p:grpSpPr>
            <a:xfrm>
              <a:off x="1" y="0"/>
              <a:ext cx="15119349" cy="1921524"/>
              <a:chOff x="1" y="-1616"/>
              <a:chExt cx="15119349" cy="1921524"/>
            </a:xfrm>
          </p:grpSpPr>
          <p:sp>
            <p:nvSpPr>
              <p:cNvPr id="392" name="Google Shape;392;p25"/>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3" name="Google Shape;393;p25"/>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4" name="Google Shape;394;p25"/>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5" name="Google Shape;395;p25"/>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6" name="Google Shape;396;p25"/>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25"/>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98" name="Google Shape;398;p25"/>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399" name="Google Shape;399;p25"/>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00" name="Google Shape;400;p25"/>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01" name="Google Shape;401;p25"/>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02" name="Google Shape;402;p25"/>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03" name="Google Shape;403;p25"/>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7" name="Shape 407"/>
        <p:cNvGrpSpPr/>
        <p:nvPr/>
      </p:nvGrpSpPr>
      <p:grpSpPr>
        <a:xfrm>
          <a:off x="0" y="0"/>
          <a:ext cx="0" cy="0"/>
          <a:chOff x="0" y="0"/>
          <a:chExt cx="0" cy="0"/>
        </a:xfrm>
      </p:grpSpPr>
      <p:grpSp>
        <p:nvGrpSpPr>
          <p:cNvPr id="408" name="Google Shape;408;p26"/>
          <p:cNvGrpSpPr/>
          <p:nvPr/>
        </p:nvGrpSpPr>
        <p:grpSpPr>
          <a:xfrm>
            <a:off x="5433300" y="3550225"/>
            <a:ext cx="3186600" cy="2358900"/>
            <a:chOff x="3452100" y="4159825"/>
            <a:chExt cx="3186600" cy="2358900"/>
          </a:xfrm>
        </p:grpSpPr>
        <p:sp>
          <p:nvSpPr>
            <p:cNvPr id="409" name="Google Shape;409;p26"/>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10" name="Google Shape;410;p26"/>
            <p:cNvCxnSpPr>
              <a:stCxn id="409"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grpSp>
        <p:nvGrpSpPr>
          <p:cNvPr id="411" name="Google Shape;411;p26"/>
          <p:cNvGrpSpPr/>
          <p:nvPr/>
        </p:nvGrpSpPr>
        <p:grpSpPr>
          <a:xfrm>
            <a:off x="1959275" y="7481450"/>
            <a:ext cx="4573200" cy="1025400"/>
            <a:chOff x="1959275" y="7481450"/>
            <a:chExt cx="4573200" cy="1025400"/>
          </a:xfrm>
        </p:grpSpPr>
        <p:sp>
          <p:nvSpPr>
            <p:cNvPr id="412" name="Google Shape;412;p26"/>
            <p:cNvSpPr txBox="1"/>
            <p:nvPr/>
          </p:nvSpPr>
          <p:spPr>
            <a:xfrm>
              <a:off x="1959275" y="7481450"/>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02</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13" name="Google Shape;413;p26"/>
            <p:cNvCxnSpPr>
              <a:stCxn id="412" idx="3"/>
            </p:cNvCxnSpPr>
            <p:nvPr/>
          </p:nvCxnSpPr>
          <p:spPr>
            <a:xfrm flipH="1" rot="10800000">
              <a:off x="5145875" y="7713650"/>
              <a:ext cx="1386600" cy="280500"/>
            </a:xfrm>
            <a:prstGeom prst="straightConnector1">
              <a:avLst/>
            </a:prstGeom>
            <a:noFill/>
            <a:ln cap="flat" cmpd="sng" w="19050">
              <a:solidFill>
                <a:srgbClr val="000000"/>
              </a:solidFill>
              <a:prstDash val="solid"/>
              <a:round/>
              <a:headEnd len="sm" w="sm" type="none"/>
              <a:tailEnd len="sm" w="sm" type="none"/>
            </a:ln>
          </p:spPr>
        </p:cxnSp>
      </p:grpSp>
      <p:sp>
        <p:nvSpPr>
          <p:cNvPr id="414" name="Google Shape;414;p26"/>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15" name="Google Shape;415;p26"/>
          <p:cNvGrpSpPr/>
          <p:nvPr/>
        </p:nvGrpSpPr>
        <p:grpSpPr>
          <a:xfrm>
            <a:off x="1" y="0"/>
            <a:ext cx="15119349" cy="1980670"/>
            <a:chOff x="1" y="0"/>
            <a:chExt cx="15119349" cy="1980670"/>
          </a:xfrm>
        </p:grpSpPr>
        <p:sp>
          <p:nvSpPr>
            <p:cNvPr id="416" name="Google Shape;416;p2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17" name="Google Shape;417;p26"/>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18" name="Google Shape;418;p26"/>
            <p:cNvGrpSpPr/>
            <p:nvPr/>
          </p:nvGrpSpPr>
          <p:grpSpPr>
            <a:xfrm>
              <a:off x="1" y="0"/>
              <a:ext cx="15119349" cy="1921524"/>
              <a:chOff x="1" y="-1616"/>
              <a:chExt cx="15119349" cy="1921524"/>
            </a:xfrm>
          </p:grpSpPr>
          <p:sp>
            <p:nvSpPr>
              <p:cNvPr id="419" name="Google Shape;419;p2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0" name="Google Shape;420;p2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p2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2" name="Google Shape;422;p2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 name="Google Shape;423;p2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p2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25" name="Google Shape;425;p26"/>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26" name="Google Shape;426;p26"/>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27" name="Google Shape;427;p2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28" name="Google Shape;428;p26"/>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29" name="Google Shape;429;p26"/>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30" name="Google Shape;430;p26"/>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31" name="Google Shape;431;p26"/>
          <p:cNvSpPr txBox="1"/>
          <p:nvPr/>
        </p:nvSpPr>
        <p:spPr>
          <a:xfrm>
            <a:off x="2463282" y="356146"/>
            <a:ext cx="532545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grpSp>
        <p:nvGrpSpPr>
          <p:cNvPr id="436" name="Google Shape;436;p27"/>
          <p:cNvGrpSpPr/>
          <p:nvPr/>
        </p:nvGrpSpPr>
        <p:grpSpPr>
          <a:xfrm>
            <a:off x="4979550" y="4412225"/>
            <a:ext cx="3925350" cy="1236300"/>
            <a:chOff x="4979550" y="4412225"/>
            <a:chExt cx="3925350" cy="1236300"/>
          </a:xfrm>
        </p:grpSpPr>
        <p:cxnSp>
          <p:nvCxnSpPr>
            <p:cNvPr id="437" name="Google Shape;437;p27"/>
            <p:cNvCxnSpPr>
              <a:stCxn id="438" idx="3"/>
              <a:endCxn id="439"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38" name="Google Shape;438;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1 OF 2</a:t>
              </a:r>
              <a:endParaRPr b="1" i="0" sz="1400" u="none" cap="none" strike="noStrike">
                <a:solidFill>
                  <a:schemeClr val="dk1"/>
                </a:solidFill>
                <a:latin typeface="Arial"/>
                <a:ea typeface="Arial"/>
                <a:cs typeface="Arial"/>
                <a:sym typeface="Arial"/>
              </a:endParaRPr>
            </a:p>
          </p:txBody>
        </p:sp>
        <p:sp>
          <p:nvSpPr>
            <p:cNvPr id="439" name="Google Shape;439;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27"/>
          <p:cNvGrpSpPr/>
          <p:nvPr/>
        </p:nvGrpSpPr>
        <p:grpSpPr>
          <a:xfrm>
            <a:off x="3071075" y="6504250"/>
            <a:ext cx="3925350" cy="1236300"/>
            <a:chOff x="4979550" y="4412225"/>
            <a:chExt cx="3925350" cy="1236300"/>
          </a:xfrm>
        </p:grpSpPr>
        <p:cxnSp>
          <p:nvCxnSpPr>
            <p:cNvPr id="441" name="Google Shape;441;p27"/>
            <p:cNvCxnSpPr>
              <a:stCxn id="442" idx="3"/>
              <a:endCxn id="443" idx="1"/>
            </p:cNvCxnSpPr>
            <p:nvPr/>
          </p:nvCxnSpPr>
          <p:spPr>
            <a:xfrm>
              <a:off x="6354750" y="5030375"/>
              <a:ext cx="541500" cy="0"/>
            </a:xfrm>
            <a:prstGeom prst="straightConnector1">
              <a:avLst/>
            </a:prstGeom>
            <a:noFill/>
            <a:ln cap="flat" cmpd="sng" w="19050">
              <a:solidFill>
                <a:srgbClr val="000000"/>
              </a:solidFill>
              <a:prstDash val="solid"/>
              <a:round/>
              <a:headEnd len="sm" w="sm" type="none"/>
              <a:tailEnd len="sm" w="sm" type="none"/>
            </a:ln>
          </p:spPr>
        </p:cxnSp>
        <p:sp>
          <p:nvSpPr>
            <p:cNvPr id="442" name="Google Shape;442;p27"/>
            <p:cNvSpPr txBox="1"/>
            <p:nvPr/>
          </p:nvSpPr>
          <p:spPr>
            <a:xfrm>
              <a:off x="4979550" y="4820225"/>
              <a:ext cx="1375200" cy="420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SPLIT 2 OF 2</a:t>
              </a:r>
              <a:endParaRPr b="1" i="0" sz="1400" u="none" cap="none" strike="noStrike">
                <a:solidFill>
                  <a:schemeClr val="dk1"/>
                </a:solidFill>
                <a:latin typeface="Arial"/>
                <a:ea typeface="Arial"/>
                <a:cs typeface="Arial"/>
                <a:sym typeface="Arial"/>
              </a:endParaRPr>
            </a:p>
          </p:txBody>
        </p:sp>
        <p:sp>
          <p:nvSpPr>
            <p:cNvPr id="443" name="Google Shape;443;p27"/>
            <p:cNvSpPr/>
            <p:nvPr/>
          </p:nvSpPr>
          <p:spPr>
            <a:xfrm>
              <a:off x="6896100" y="4412225"/>
              <a:ext cx="2008800" cy="12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27"/>
          <p:cNvSpPr/>
          <p:nvPr/>
        </p:nvSpPr>
        <p:spPr>
          <a:xfrm>
            <a:off x="5291313" y="5081150"/>
            <a:ext cx="4537375" cy="3671450"/>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5" name="Google Shape;445;p27"/>
          <p:cNvSpPr txBox="1"/>
          <p:nvPr/>
        </p:nvSpPr>
        <p:spPr>
          <a:xfrm>
            <a:off x="2443046" y="321938"/>
            <a:ext cx="66736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SPLIT REFERENCE</a:t>
            </a:r>
            <a:endParaRPr/>
          </a:p>
        </p:txBody>
      </p:sp>
      <p:grpSp>
        <p:nvGrpSpPr>
          <p:cNvPr id="446" name="Google Shape;446;p27"/>
          <p:cNvGrpSpPr/>
          <p:nvPr/>
        </p:nvGrpSpPr>
        <p:grpSpPr>
          <a:xfrm>
            <a:off x="1" y="0"/>
            <a:ext cx="15119349" cy="1980670"/>
            <a:chOff x="1" y="0"/>
            <a:chExt cx="15119349" cy="1980670"/>
          </a:xfrm>
        </p:grpSpPr>
        <p:sp>
          <p:nvSpPr>
            <p:cNvPr id="447" name="Google Shape;447;p27"/>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48" name="Google Shape;448;p27"/>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49" name="Google Shape;449;p27"/>
            <p:cNvGrpSpPr/>
            <p:nvPr/>
          </p:nvGrpSpPr>
          <p:grpSpPr>
            <a:xfrm>
              <a:off x="1" y="0"/>
              <a:ext cx="15119349" cy="1921524"/>
              <a:chOff x="1" y="-1616"/>
              <a:chExt cx="15119349" cy="1921524"/>
            </a:xfrm>
          </p:grpSpPr>
          <p:sp>
            <p:nvSpPr>
              <p:cNvPr id="450" name="Google Shape;450;p27"/>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27"/>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2" name="Google Shape;452;p27"/>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3" name="Google Shape;453;p27"/>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4" name="Google Shape;454;p27"/>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5" name="Google Shape;455;p27"/>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56" name="Google Shape;456;p27"/>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57" name="Google Shape;457;p27"/>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58" name="Google Shape;458;p27"/>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59" name="Google Shape;459;p27"/>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60" name="Google Shape;460;p27"/>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61" name="Google Shape;461;p27"/>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grpSp>
        <p:nvGrpSpPr>
          <p:cNvPr id="466" name="Google Shape;466;p28"/>
          <p:cNvGrpSpPr/>
          <p:nvPr/>
        </p:nvGrpSpPr>
        <p:grpSpPr>
          <a:xfrm>
            <a:off x="3753425" y="3342425"/>
            <a:ext cx="3186600" cy="2358900"/>
            <a:chOff x="3452100" y="4159825"/>
            <a:chExt cx="3186600" cy="2358900"/>
          </a:xfrm>
        </p:grpSpPr>
        <p:sp>
          <p:nvSpPr>
            <p:cNvPr id="467" name="Google Shape;467;p28"/>
            <p:cNvSpPr txBox="1"/>
            <p:nvPr/>
          </p:nvSpPr>
          <p:spPr>
            <a:xfrm>
              <a:off x="3452100" y="4159825"/>
              <a:ext cx="3186600" cy="102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CE1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SUPPORT BLDG 01</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PV CHAR: xxx xx</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L = xxx FT, W = xx FT, H = xx FT</a:t>
              </a:r>
              <a:endParaRPr b="1" i="0" sz="1400" u="none" cap="none" strike="noStrike">
                <a:solidFill>
                  <a:schemeClr val="dk1"/>
                </a:solidFill>
                <a:latin typeface="Arial"/>
                <a:ea typeface="Arial"/>
                <a:cs typeface="Arial"/>
                <a:sym typeface="Arial"/>
              </a:endParaRPr>
            </a:p>
          </p:txBody>
        </p:sp>
        <p:cxnSp>
          <p:nvCxnSpPr>
            <p:cNvPr id="468" name="Google Shape;468;p28"/>
            <p:cNvCxnSpPr>
              <a:stCxn id="467" idx="2"/>
            </p:cNvCxnSpPr>
            <p:nvPr/>
          </p:nvCxnSpPr>
          <p:spPr>
            <a:xfrm>
              <a:off x="5045400" y="5185225"/>
              <a:ext cx="1002000" cy="1333500"/>
            </a:xfrm>
            <a:prstGeom prst="straightConnector1">
              <a:avLst/>
            </a:prstGeom>
            <a:noFill/>
            <a:ln cap="flat" cmpd="sng" w="19050">
              <a:solidFill>
                <a:srgbClr val="000000"/>
              </a:solidFill>
              <a:prstDash val="solid"/>
              <a:round/>
              <a:headEnd len="sm" w="sm" type="none"/>
              <a:tailEnd len="sm" w="sm" type="none"/>
            </a:ln>
          </p:spPr>
        </p:cxnSp>
      </p:grpSp>
      <p:sp>
        <p:nvSpPr>
          <p:cNvPr id="469" name="Google Shape;469;p28"/>
          <p:cNvSpPr/>
          <p:nvPr/>
        </p:nvSpPr>
        <p:spPr>
          <a:xfrm>
            <a:off x="846775" y="2500725"/>
            <a:ext cx="8999883" cy="7290031"/>
          </a:xfrm>
          <a:custGeom>
            <a:rect b="b" l="l" r="r" t="t"/>
            <a:pathLst>
              <a:path extrusionOk="0" h="146858" w="181495">
                <a:moveTo>
                  <a:pt x="1386" y="53340"/>
                </a:moveTo>
                <a:lnTo>
                  <a:pt x="65117" y="0"/>
                </a:lnTo>
                <a:lnTo>
                  <a:pt x="169026" y="58189"/>
                </a:lnTo>
                <a:lnTo>
                  <a:pt x="181495" y="145473"/>
                </a:lnTo>
                <a:lnTo>
                  <a:pt x="63731" y="146858"/>
                </a:lnTo>
                <a:lnTo>
                  <a:pt x="0" y="82435"/>
                </a:lnTo>
                <a:lnTo>
                  <a:pt x="2079" y="53340"/>
                </a:lnTo>
              </a:path>
            </a:pathLst>
          </a:custGeom>
          <a:noFill/>
          <a:ln cap="flat" cmpd="sng" w="19050">
            <a:solidFill>
              <a:srgbClr val="CC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0" name="Google Shape;470;p28"/>
          <p:cNvSpPr txBox="1"/>
          <p:nvPr/>
        </p:nvSpPr>
        <p:spPr>
          <a:xfrm>
            <a:off x="2429057" y="387484"/>
            <a:ext cx="67048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CRITICAL ELEMENT GRAPHIC SPLIT [X] OF [X]</a:t>
            </a:r>
            <a:endParaRPr/>
          </a:p>
        </p:txBody>
      </p:sp>
      <p:grpSp>
        <p:nvGrpSpPr>
          <p:cNvPr id="471" name="Google Shape;471;p28"/>
          <p:cNvGrpSpPr/>
          <p:nvPr/>
        </p:nvGrpSpPr>
        <p:grpSpPr>
          <a:xfrm>
            <a:off x="1" y="0"/>
            <a:ext cx="15119349" cy="1980670"/>
            <a:chOff x="1" y="0"/>
            <a:chExt cx="15119349" cy="1980670"/>
          </a:xfrm>
        </p:grpSpPr>
        <p:sp>
          <p:nvSpPr>
            <p:cNvPr id="472" name="Google Shape;472;p28"/>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473" name="Google Shape;473;p2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474" name="Google Shape;474;p28"/>
            <p:cNvGrpSpPr/>
            <p:nvPr/>
          </p:nvGrpSpPr>
          <p:grpSpPr>
            <a:xfrm>
              <a:off x="1" y="0"/>
              <a:ext cx="15119349" cy="1921524"/>
              <a:chOff x="1" y="-1616"/>
              <a:chExt cx="15119349" cy="1921524"/>
            </a:xfrm>
          </p:grpSpPr>
          <p:sp>
            <p:nvSpPr>
              <p:cNvPr id="475" name="Google Shape;475;p28"/>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6" name="Google Shape;476;p28"/>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7" name="Google Shape;477;p28"/>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8" name="Google Shape;478;p28"/>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9" name="Google Shape;479;p28"/>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0" name="Google Shape;480;p28"/>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81" name="Google Shape;481;p28"/>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NAME], SRN</a:t>
              </a:r>
              <a:endParaRPr/>
            </a:p>
          </p:txBody>
        </p:sp>
        <p:sp>
          <p:nvSpPr>
            <p:cNvPr id="482" name="Google Shape;482;p28"/>
            <p:cNvSpPr txBox="1"/>
            <p:nvPr/>
          </p:nvSpPr>
          <p:spPr>
            <a:xfrm>
              <a:off x="2429057" y="945322"/>
              <a:ext cx="4211409" cy="7848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SRNTGTXXX  CATCODE: X</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N DD MM.MMM E DDD MM.MMM</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YYYY-MMM-DD DOI:YYYY-MMM-DD</a:t>
              </a:r>
              <a:endParaRPr/>
            </a:p>
          </p:txBody>
        </p:sp>
        <p:sp>
          <p:nvSpPr>
            <p:cNvPr id="483" name="Google Shape;483;p28"/>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484" name="Google Shape;484;p28"/>
            <p:cNvSpPr txBox="1"/>
            <p:nvPr/>
          </p:nvSpPr>
          <p:spPr>
            <a:xfrm>
              <a:off x="11347323" y="1112228"/>
              <a:ext cx="377009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YYYY-MMM-DD</a:t>
              </a:r>
              <a:endParaRPr/>
            </a:p>
          </p:txBody>
        </p:sp>
        <p:pic>
          <p:nvPicPr>
            <p:cNvPr descr="D:\GIT PROJECTS\OPAT-background\Virtual Intelligence Service only logo.PNG" id="485" name="Google Shape;485;p2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486" name="Google Shape;486;p28"/>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 name="Shape 490"/>
        <p:cNvGrpSpPr/>
        <p:nvPr/>
      </p:nvGrpSpPr>
      <p:grpSpPr>
        <a:xfrm>
          <a:off x="0" y="0"/>
          <a:ext cx="0" cy="0"/>
          <a:chOff x="0" y="0"/>
          <a:chExt cx="0" cy="0"/>
        </a:xfrm>
      </p:grpSpPr>
      <p:sp>
        <p:nvSpPr>
          <p:cNvPr id="491" name="Google Shape;491;p29"/>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ACRONYMS</a:t>
            </a:r>
            <a:endParaRPr b="1" i="0" sz="4200" u="sng" cap="none" strike="noStrike">
              <a:solidFill>
                <a:schemeClr val="dk1"/>
              </a:solidFill>
              <a:latin typeface="Arial"/>
              <a:ea typeface="Arial"/>
              <a:cs typeface="Arial"/>
              <a:sym typeface="Arial"/>
            </a:endParaRPr>
          </a:p>
        </p:txBody>
      </p:sp>
      <p:graphicFrame>
        <p:nvGraphicFramePr>
          <p:cNvPr id="492" name="Google Shape;492;p29"/>
          <p:cNvGraphicFramePr/>
          <p:nvPr/>
        </p:nvGraphicFramePr>
        <p:xfrm>
          <a:off x="952500" y="2088750"/>
          <a:ext cx="3000000" cy="3000000"/>
        </p:xfrm>
        <a:graphic>
          <a:graphicData uri="http://schemas.openxmlformats.org/drawingml/2006/table">
            <a:tbl>
              <a:tblPr>
                <a:noFill/>
                <a:tableStyleId>{6FFC5E50-3213-45F5-8E6D-FE07E7923E82}</a:tableStyleId>
              </a:tblPr>
              <a:tblGrid>
                <a:gridCol w="2170925"/>
                <a:gridCol w="3284625"/>
                <a:gridCol w="7759450"/>
              </a:tblGrid>
              <a:tr h="52070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ACRONYM</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MEANING</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BE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Basic Encyclopedia Number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Alpha/numeric code unique to an installation for incorporation within various national and tactical systems.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Category Code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data Element that classifies the function and purpose of an installation or a facility.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MIDB</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Modernized Integrated Database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database comprised of information on facilities of military significance, military forces, and related equipment. </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ICOD</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Intelligence Cut Off Date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The date of the latest intelligence data inputted to a feature.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DOI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Date of Image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Date on which a geospatial or intelligence-related image was captured.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Critical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An element of an entity or object that enables it to perform its primary function.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PV CHAR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Physical Vulnerability Characteristic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Standardized alphanumeric code describing the physical and structural properties of a target.</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JDPI</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Joint Desired Point of Impact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A unique, alphanumeric coded aimpoint identified by a three dimensional mensurated point. It represents a weapon or capability desired point of impact or penetration.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Circular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90 percent confidence level in the horizontal plane.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LE90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Linear Error at 90%</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no-NO" sz="1200" u="none" cap="none" strike="noStrike">
                          <a:solidFill>
                            <a:schemeClr val="dk1"/>
                          </a:solidFill>
                        </a:rPr>
                        <a:t>90 percent confidence level in the vertical dimension</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MSL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Mean Sea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Earth reference geoid.</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AGL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Above Ground Level</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Elevation above ground surface.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NCC</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Nearest Collateral Concern</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Closest non-targeted structure, area, or entity near a planned point of impact that may be at risk of unintended damage during a military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CER</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effects radius</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Radius within which collateral damage might happen based on the weapon's characteristics, the target environment, and other operational factors.</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CDE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Collateral damage estimate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Systematic process used in military targeting to evaluate the potential for unintended damage or harm to non-combatant entities, structures, or personnel as a result of a planned strike.</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6300">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NSE</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t>No Strike Element</a:t>
                      </a:r>
                      <a:endParaRPr b="1"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no-NO" sz="1200" u="none" cap="none" strike="noStrike"/>
                        <a:t>Specific entities, locations, or objects that are protected from intentional targeting under the Law of Armed Conflict (LOAC) or by operational policy.</a:t>
                      </a:r>
                      <a:endParaRPr sz="12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93" name="Google Shape;493;p29">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7" name="Shape 497"/>
        <p:cNvGrpSpPr/>
        <p:nvPr/>
      </p:nvGrpSpPr>
      <p:grpSpPr>
        <a:xfrm>
          <a:off x="0" y="0"/>
          <a:ext cx="0" cy="0"/>
          <a:chOff x="0" y="0"/>
          <a:chExt cx="0" cy="0"/>
        </a:xfrm>
      </p:grpSpPr>
      <p:sp>
        <p:nvSpPr>
          <p:cNvPr id="498" name="Google Shape;498;p30"/>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TARGET CATEGORIES</a:t>
            </a:r>
            <a:endParaRPr b="1" i="0" sz="4200" u="sng" cap="none" strike="noStrike">
              <a:solidFill>
                <a:schemeClr val="dk1"/>
              </a:solidFill>
              <a:latin typeface="Arial"/>
              <a:ea typeface="Arial"/>
              <a:cs typeface="Arial"/>
              <a:sym typeface="Arial"/>
            </a:endParaRPr>
          </a:p>
        </p:txBody>
      </p:sp>
      <p:pic>
        <p:nvPicPr>
          <p:cNvPr id="499" name="Google Shape;499;p30">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500" name="Google Shape;500;p30"/>
          <p:cNvGraphicFramePr/>
          <p:nvPr/>
        </p:nvGraphicFramePr>
        <p:xfrm>
          <a:off x="5158846" y="3058866"/>
          <a:ext cx="3000000" cy="3000000"/>
        </p:xfrm>
        <a:graphic>
          <a:graphicData uri="http://schemas.openxmlformats.org/drawingml/2006/table">
            <a:tbl>
              <a:tblPr>
                <a:noFill/>
                <a:tableStyleId>{31DB04E8-F279-43C1-ADAF-E25F0A91E0F2}</a:tableStyleId>
              </a:tblPr>
              <a:tblGrid>
                <a:gridCol w="888400"/>
                <a:gridCol w="3912200"/>
              </a:tblGrid>
              <a:tr h="180975">
                <a:tc gridSpan="2">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TARGET 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hMerge="1"/>
              </a:tr>
              <a:tr h="190500">
                <a:tc>
                  <a:txBody>
                    <a:bodyPr/>
                    <a:lstStyle/>
                    <a:p>
                      <a:pPr indent="0" lvl="0" marL="0" marR="0" rtl="0" algn="l">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CATEGORIES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1" i="0" lang="no-NO" sz="1200" u="none" cap="none" strike="noStrike">
                          <a:solidFill>
                            <a:srgbClr val="000000"/>
                          </a:solidFill>
                          <a:latin typeface="Calibri"/>
                          <a:ea typeface="Calibri"/>
                          <a:cs typeface="Calibri"/>
                          <a:sym typeface="Calibri"/>
                        </a:rPr>
                        <a:t>TYPE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Weapons of Mass destruction (Nuclear, Biological, Chemical)</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Command, Control and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Airforces and airfields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Air Defence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Ground forces and facilities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Naval forces and ports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7</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Petroleum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Electric power</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Military production, supply and storage (Military industry)</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10</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Transportation / lines of communications</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Political leadership</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12</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Media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Industry (Civilian)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14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Infrastructure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no-NO" sz="11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 name="Shape 504"/>
        <p:cNvGrpSpPr/>
        <p:nvPr/>
      </p:nvGrpSpPr>
      <p:grpSpPr>
        <a:xfrm>
          <a:off x="0" y="0"/>
          <a:ext cx="0" cy="0"/>
          <a:chOff x="0" y="0"/>
          <a:chExt cx="0" cy="0"/>
        </a:xfrm>
      </p:grpSpPr>
      <p:sp>
        <p:nvSpPr>
          <p:cNvPr id="505" name="Google Shape;505;p31"/>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DESIRED EFFECTS</a:t>
            </a:r>
            <a:endParaRPr b="1" i="0" sz="4200" u="sng" cap="none" strike="noStrike">
              <a:solidFill>
                <a:schemeClr val="dk1"/>
              </a:solidFill>
              <a:latin typeface="Arial"/>
              <a:ea typeface="Arial"/>
              <a:cs typeface="Arial"/>
              <a:sym typeface="Arial"/>
            </a:endParaRPr>
          </a:p>
        </p:txBody>
      </p:sp>
      <p:graphicFrame>
        <p:nvGraphicFramePr>
          <p:cNvPr id="506" name="Google Shape;506;p31"/>
          <p:cNvGraphicFramePr/>
          <p:nvPr/>
        </p:nvGraphicFramePr>
        <p:xfrm>
          <a:off x="952500" y="2088750"/>
          <a:ext cx="3000000" cy="3000000"/>
        </p:xfrm>
        <a:graphic>
          <a:graphicData uri="http://schemas.openxmlformats.org/drawingml/2006/table">
            <a:tbl>
              <a:tblPr>
                <a:noFill/>
                <a:tableStyleId>{6FFC5E50-3213-45F5-8E6D-FE07E7923E82}</a:tableStyleId>
              </a:tblPr>
              <a:tblGrid>
                <a:gridCol w="2727775"/>
                <a:gridCol w="781375"/>
                <a:gridCol w="9705850"/>
              </a:tblGrid>
              <a:tr h="520700">
                <a:tc gridSpan="3">
                  <a:txBody>
                    <a:bodyPr/>
                    <a:lstStyle/>
                    <a:p>
                      <a:pPr indent="0" lvl="0" marL="0" marR="0" rtl="0" algn="l">
                        <a:lnSpc>
                          <a:spcPct val="100000"/>
                        </a:lnSpc>
                        <a:spcBef>
                          <a:spcPts val="0"/>
                        </a:spcBef>
                        <a:spcAft>
                          <a:spcPts val="0"/>
                        </a:spcAft>
                        <a:buClr>
                          <a:srgbClr val="000000"/>
                        </a:buClr>
                        <a:buSzPts val="1600"/>
                        <a:buFont typeface="Arial"/>
                        <a:buNone/>
                      </a:pPr>
                      <a:r>
                        <a:rPr lang="no-NO" sz="1600" u="sng" cap="none" strike="noStrike">
                          <a:solidFill>
                            <a:schemeClr val="dk1"/>
                          </a:solidFill>
                        </a:rPr>
                        <a:t>Definition:</a:t>
                      </a:r>
                      <a:r>
                        <a:rPr lang="no-NO" sz="1600" u="none" cap="none" strike="noStrike">
                          <a:solidFill>
                            <a:schemeClr val="dk1"/>
                          </a:solidFill>
                        </a:rPr>
                        <a:t> destructive effects available upon detonation of a weapon.</a:t>
                      </a:r>
                      <a:endParaRPr sz="16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52070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KILL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DEFINITION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BLAST</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FRAGMENTATION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dispersal of shrapnel or debris from an exploding munition. Fragments are propelled outward at high velocity, targeting personnel, equipment, and light structures in the area of effect.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PENETRATION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INCENDIARY</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chemeClr val="dk1"/>
                        </a:buClr>
                        <a:buSzPts val="1100"/>
                        <a:buFont typeface="Arial"/>
                        <a:buNone/>
                      </a:pPr>
                      <a:r>
                        <a:rPr b="1" lang="no-NO" sz="1400" u="none" cap="none" strike="noStrike">
                          <a:solidFill>
                            <a:schemeClr val="dk1"/>
                          </a:solidFill>
                        </a:rPr>
                        <a:t>CRATERING</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chemeClr val="dk1"/>
                        </a:buClr>
                        <a:buSzPts val="1100"/>
                        <a:buFont typeface="Arial"/>
                        <a:buNone/>
                      </a:pPr>
                      <a:r>
                        <a:rPr lang="no-NO" sz="1400" u="none" cap="none" strike="noStrike">
                          <a:solidFill>
                            <a:schemeClr val="dk1"/>
                          </a:solidFill>
                        </a:rPr>
                        <a:t>The formation of a crater in the ground caused by the impact or detonation of a munition. Cratering disrupts mobility and operations, damaging roads, runways, or creating obstacles in the battlefield.</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PERFORATION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EARTH SHOCK</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NUCLEAR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0700">
                <a:tc gridSpan="2">
                  <a:txBody>
                    <a:bodyPr/>
                    <a:lstStyle/>
                    <a:p>
                      <a:pPr indent="0" lvl="0" marL="0" marR="0" rtl="0" algn="ctr">
                        <a:lnSpc>
                          <a:spcPct val="100000"/>
                        </a:lnSpc>
                        <a:spcBef>
                          <a:spcPts val="0"/>
                        </a:spcBef>
                        <a:spcAft>
                          <a:spcPts val="0"/>
                        </a:spcAft>
                        <a:buClr>
                          <a:srgbClr val="000000"/>
                        </a:buClr>
                        <a:buSzPts val="1400"/>
                        <a:buFont typeface="Arial"/>
                        <a:buNone/>
                      </a:pPr>
                      <a:r>
                        <a:rPr b="1" lang="no-NO" sz="1400" u="none" cap="none" strike="noStrike">
                          <a:solidFill>
                            <a:schemeClr val="dk1"/>
                          </a:solidFill>
                        </a:rPr>
                        <a:t>THERMAL RADIATION</a:t>
                      </a:r>
                      <a:endParaRPr b="1"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a:txBody>
                    <a:bodyPr/>
                    <a:lstStyle/>
                    <a:p>
                      <a:pPr indent="0" lvl="0" marL="0" marR="0" rtl="0" algn="just">
                        <a:lnSpc>
                          <a:spcPct val="100000"/>
                        </a:lnSpc>
                        <a:spcBef>
                          <a:spcPts val="0"/>
                        </a:spcBef>
                        <a:spcAft>
                          <a:spcPts val="0"/>
                        </a:spcAft>
                        <a:buClr>
                          <a:srgbClr val="000000"/>
                        </a:buClr>
                        <a:buSzPts val="1400"/>
                        <a:buFont typeface="Arial"/>
                        <a:buNone/>
                      </a:pPr>
                      <a:r>
                        <a:rPr lang="no-NO" sz="1400" u="none" cap="none" strike="noStrike">
                          <a:solidFill>
                            <a:schemeClr val="dk1"/>
                          </a:solidFill>
                        </a:rPr>
                        <a:t>The intense heat and light energy emitted by an explosion, especially in nuclear detonations. Thermal radiation causes burns, ignites materials, and can create secondary fires in the target area.</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507" name="Google Shape;507;p31">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699968" y="1980675"/>
            <a:ext cx="11719415" cy="8711125"/>
          </a:xfrm>
          <a:prstGeom prst="rect">
            <a:avLst/>
          </a:prstGeom>
          <a:noFill/>
          <a:ln>
            <a:noFill/>
          </a:ln>
        </p:spPr>
      </p:pic>
      <p:sp>
        <p:nvSpPr>
          <p:cNvPr id="63" name="Google Shape;63;p14"/>
          <p:cNvSpPr txBox="1"/>
          <p:nvPr/>
        </p:nvSpPr>
        <p:spPr>
          <a:xfrm>
            <a:off x="7127525" y="5536875"/>
            <a:ext cx="2784000" cy="5022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o-NO">
                <a:solidFill>
                  <a:schemeClr val="dk1"/>
                </a:solidFill>
              </a:rPr>
              <a:t>Olenogersk Research Facility</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lang="no-NO">
                <a:solidFill>
                  <a:schemeClr val="dk1"/>
                </a:solidFill>
              </a:rPr>
              <a:t>SRNTGT019</a:t>
            </a:r>
            <a:endParaRPr b="1" i="0" sz="1400" u="none" cap="none" strike="noStrike">
              <a:solidFill>
                <a:schemeClr val="dk1"/>
              </a:solidFill>
              <a:latin typeface="Arial"/>
              <a:ea typeface="Arial"/>
              <a:cs typeface="Arial"/>
              <a:sym typeface="Arial"/>
            </a:endParaRPr>
          </a:p>
        </p:txBody>
      </p:sp>
      <p:cxnSp>
        <p:nvCxnSpPr>
          <p:cNvPr id="64" name="Google Shape;64;p14"/>
          <p:cNvCxnSpPr>
            <a:stCxn id="63" idx="0"/>
          </p:cNvCxnSpPr>
          <p:nvPr/>
        </p:nvCxnSpPr>
        <p:spPr>
          <a:xfrm rot="10800000">
            <a:off x="6146225" y="4318275"/>
            <a:ext cx="2373300" cy="1218600"/>
          </a:xfrm>
          <a:prstGeom prst="straightConnector1">
            <a:avLst/>
          </a:prstGeom>
          <a:noFill/>
          <a:ln cap="flat" cmpd="sng" w="19050">
            <a:solidFill>
              <a:schemeClr val="dk1"/>
            </a:solidFill>
            <a:prstDash val="solid"/>
            <a:round/>
            <a:headEnd len="sm" w="sm" type="none"/>
            <a:tailEnd len="sm" w="sm" type="none"/>
          </a:ln>
        </p:spPr>
      </p:cxnSp>
      <p:sp>
        <p:nvSpPr>
          <p:cNvPr id="65" name="Google Shape;65;p14"/>
          <p:cNvSpPr/>
          <p:nvPr/>
        </p:nvSpPr>
        <p:spPr>
          <a:xfrm>
            <a:off x="5709543" y="3873474"/>
            <a:ext cx="720000" cy="720000"/>
          </a:xfrm>
          <a:prstGeom prst="plus">
            <a:avLst>
              <a:gd fmla="val 40260" name="adj"/>
            </a:avLst>
          </a:prstGeom>
          <a:noFill/>
          <a:ln cap="flat" cmpd="sng" w="28575">
            <a:solidFill>
              <a:schemeClr val="dk1"/>
            </a:solidFill>
            <a:prstDash val="solid"/>
            <a:round/>
            <a:headEnd len="sm" w="sm" type="none"/>
            <a:tailEnd len="sm" w="sm" type="none"/>
          </a:ln>
        </p:spPr>
        <p:txBody>
          <a:bodyPr anchorCtr="0" anchor="ctr" bIns="12600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chemeClr val="dk1"/>
                </a:solidFill>
                <a:latin typeface="Arial"/>
                <a:ea typeface="Arial"/>
                <a:cs typeface="Arial"/>
                <a:sym typeface="Arial"/>
              </a:rPr>
              <a:t>.</a:t>
            </a:r>
            <a:endParaRPr b="1" i="0" sz="2000" u="none" cap="none" strike="noStrike">
              <a:solidFill>
                <a:schemeClr val="dk1"/>
              </a:solidFill>
              <a:latin typeface="Arial"/>
              <a:ea typeface="Arial"/>
              <a:cs typeface="Arial"/>
              <a:sym typeface="Arial"/>
            </a:endParaRPr>
          </a:p>
        </p:txBody>
      </p:sp>
      <p:grpSp>
        <p:nvGrpSpPr>
          <p:cNvPr id="66" name="Google Shape;66;p14"/>
          <p:cNvGrpSpPr/>
          <p:nvPr/>
        </p:nvGrpSpPr>
        <p:grpSpPr>
          <a:xfrm>
            <a:off x="1" y="0"/>
            <a:ext cx="15119394" cy="1980670"/>
            <a:chOff x="1" y="0"/>
            <a:chExt cx="15119394" cy="1980670"/>
          </a:xfrm>
        </p:grpSpPr>
        <p:sp>
          <p:nvSpPr>
            <p:cNvPr id="67" name="Google Shape;67;p14"/>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68" name="Google Shape;68;p14"/>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69" name="Google Shape;69;p14"/>
            <p:cNvGrpSpPr/>
            <p:nvPr/>
          </p:nvGrpSpPr>
          <p:grpSpPr>
            <a:xfrm>
              <a:off x="1" y="0"/>
              <a:ext cx="15119394" cy="1921616"/>
              <a:chOff x="1" y="-1616"/>
              <a:chExt cx="15119394" cy="1921616"/>
            </a:xfrm>
          </p:grpSpPr>
          <p:sp>
            <p:nvSpPr>
              <p:cNvPr id="70" name="Google Shape;70;p14"/>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4"/>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 name="Google Shape;72;p14"/>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14"/>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4" name="Google Shape;74;p14"/>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 name="Google Shape;75;p14"/>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6" name="Google Shape;76;p14"/>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77" name="Google Shape;77;p14"/>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78" name="Google Shape;78;p14"/>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sp>
          <p:nvSpPr>
            <p:cNvPr id="79" name="Google Shape;79;p14"/>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pic>
          <p:nvPicPr>
            <p:cNvPr descr="D:\GIT PROJECTS\OPAT-background\Virtual Intelligence Service only logo.PNG" id="80" name="Google Shape;80;p14"/>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81" name="Google Shape;81;p14"/>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2" name="Google Shape;82;p14"/>
          <p:cNvSpPr txBox="1"/>
          <p:nvPr/>
        </p:nvSpPr>
        <p:spPr>
          <a:xfrm>
            <a:off x="2435296" y="356146"/>
            <a:ext cx="50953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JOINT OPERATIONS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83" name="Google Shape;83;p14"/>
          <p:cNvGrpSpPr/>
          <p:nvPr/>
        </p:nvGrpSpPr>
        <p:grpSpPr>
          <a:xfrm>
            <a:off x="14195180" y="2629410"/>
            <a:ext cx="559046" cy="692832"/>
            <a:chOff x="15526400" y="3343535"/>
            <a:chExt cx="1172983" cy="1324523"/>
          </a:xfrm>
        </p:grpSpPr>
        <p:sp>
          <p:nvSpPr>
            <p:cNvPr id="84" name="Google Shape;84;p14"/>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4"/>
            <p:cNvSpPr txBox="1"/>
            <p:nvPr/>
          </p:nvSpPr>
          <p:spPr>
            <a:xfrm>
              <a:off x="15716513" y="3587815"/>
              <a:ext cx="502201" cy="64984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1" name="Shape 511"/>
        <p:cNvGrpSpPr/>
        <p:nvPr/>
      </p:nvGrpSpPr>
      <p:grpSpPr>
        <a:xfrm>
          <a:off x="0" y="0"/>
          <a:ext cx="0" cy="0"/>
          <a:chOff x="0" y="0"/>
          <a:chExt cx="0" cy="0"/>
        </a:xfrm>
      </p:grpSpPr>
      <p:sp>
        <p:nvSpPr>
          <p:cNvPr id="512" name="Google Shape;512;p32"/>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WEAPONEERING</a:t>
            </a:r>
            <a:endParaRPr b="1" i="0" sz="4200" u="sng" cap="none" strike="noStrike">
              <a:solidFill>
                <a:schemeClr val="dk1"/>
              </a:solidFill>
              <a:latin typeface="Arial"/>
              <a:ea typeface="Arial"/>
              <a:cs typeface="Arial"/>
              <a:sym typeface="Arial"/>
            </a:endParaRPr>
          </a:p>
        </p:txBody>
      </p:sp>
      <p:pic>
        <p:nvPicPr>
          <p:cNvPr id="513" name="Google Shape;513;p32">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14" name="Google Shape;514;p32"/>
          <p:cNvSpPr/>
          <p:nvPr/>
        </p:nvSpPr>
        <p:spPr>
          <a:xfrm>
            <a:off x="3779838" y="4329451"/>
            <a:ext cx="7559675"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Fuze delay.</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 0 ms = destroy the roof,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10 ms = explode 3 meters below roof, perfect for single storey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25 ms = good for all other buildings, explode inside the building. </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60 ms for BLU-109 only, for bunkers or more than 20m high buildings.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33"/>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RISK ESTIMATE DISTANCES</a:t>
            </a:r>
            <a:endParaRPr b="1" i="0" sz="4200" u="sng" cap="none" strike="noStrike">
              <a:solidFill>
                <a:schemeClr val="dk1"/>
              </a:solidFill>
              <a:latin typeface="Arial"/>
              <a:ea typeface="Arial"/>
              <a:cs typeface="Arial"/>
              <a:sym typeface="Arial"/>
            </a:endParaRPr>
          </a:p>
        </p:txBody>
      </p:sp>
      <p:pic>
        <p:nvPicPr>
          <p:cNvPr id="520" name="Google Shape;520;p33">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graphicFrame>
        <p:nvGraphicFramePr>
          <p:cNvPr id="521" name="Google Shape;521;p33"/>
          <p:cNvGraphicFramePr/>
          <p:nvPr/>
        </p:nvGraphicFramePr>
        <p:xfrm>
          <a:off x="4825999" y="2454116"/>
          <a:ext cx="3000000" cy="3000000"/>
        </p:xfrm>
        <a:graphic>
          <a:graphicData uri="http://schemas.openxmlformats.org/drawingml/2006/table">
            <a:tbl>
              <a:tblPr>
                <a:noFill/>
                <a:tableStyleId>{31DB04E8-F279-43C1-ADAF-E25F0A91E0F2}</a:tableStyleId>
              </a:tblPr>
              <a:tblGrid>
                <a:gridCol w="1328600"/>
                <a:gridCol w="3149150"/>
                <a:gridCol w="989625"/>
              </a:tblGrid>
              <a:tr h="139700">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Weapon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15000"/>
                        </a:lnSpc>
                        <a:spcBef>
                          <a:spcPts val="0"/>
                        </a:spcBef>
                        <a:spcAft>
                          <a:spcPts val="0"/>
                        </a:spcAft>
                        <a:buNone/>
                      </a:pPr>
                      <a:r>
                        <a:rPr b="1" lang="no-NO" sz="1100" u="none" cap="none" strike="noStrike">
                          <a:latin typeface="Arial"/>
                          <a:ea typeface="Arial"/>
                          <a:cs typeface="Arial"/>
                          <a:sym typeface="Arial"/>
                        </a:rPr>
                        <a:t>0,1 % PI</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GBU-16</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GBU-10</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GBU-24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laserguided, PAweway III,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GBU-38</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GBU-32</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1000IbsINS/GPS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GBU-31(V) 1/B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GBU-31 (V)3(B</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2000Ibs, INS/GPS BLU-109</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CBU-87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CBU-97</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CBU-103</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CBU-105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MK20 Rockeye</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AGM-65</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AGM-84</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AGM-154A</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Cluster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300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AGM154C</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500Ibs, hardened targets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200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2.75”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APKWS rockets</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100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30mm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75</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457200" marR="0" rtl="0" algn="l">
                        <a:lnSpc>
                          <a:spcPct val="115000"/>
                        </a:lnSpc>
                        <a:spcBef>
                          <a:spcPts val="0"/>
                        </a:spcBef>
                        <a:spcAft>
                          <a:spcPts val="0"/>
                        </a:spcAft>
                        <a:buNone/>
                      </a:pPr>
                      <a:r>
                        <a:rPr b="1" lang="no-NO" sz="1100" u="none" cap="none" strike="noStrike">
                          <a:latin typeface="Arial"/>
                          <a:ea typeface="Arial"/>
                          <a:cs typeface="Arial"/>
                          <a:sym typeface="Arial"/>
                        </a:rPr>
                        <a:t>20mm gun</a:t>
                      </a:r>
                      <a:endParaRPr sz="1100" u="none" cap="none" strike="noStrike">
                        <a:latin typeface="Arial"/>
                        <a:ea typeface="Arial"/>
                        <a:cs typeface="Arial"/>
                        <a:sym typeface="Arial"/>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no-NO" sz="1100" u="none" cap="none" strike="noStrike">
                          <a:latin typeface="Arial"/>
                          <a:ea typeface="Arial"/>
                          <a:cs typeface="Arial"/>
                          <a:sym typeface="Arial"/>
                        </a:rPr>
                        <a:t>50</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22" name="Google Shape;522;p33"/>
          <p:cNvSpPr/>
          <p:nvPr/>
        </p:nvSpPr>
        <p:spPr>
          <a:xfrm>
            <a:off x="0" y="0"/>
            <a:ext cx="1511935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no-NO"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523" name="Google Shape;523;p33"/>
          <p:cNvSpPr/>
          <p:nvPr/>
        </p:nvSpPr>
        <p:spPr>
          <a:xfrm>
            <a:off x="0" y="0"/>
            <a:ext cx="4989513" cy="7938"/>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4" name="Google Shape;524;p33"/>
          <p:cNvSpPr/>
          <p:nvPr/>
        </p:nvSpPr>
        <p:spPr>
          <a:xfrm>
            <a:off x="0" y="9959334"/>
            <a:ext cx="1511935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baseline="30000" i="0" lang="no-NO" sz="1000" u="none" cap="none" strike="noStrike">
                <a:solidFill>
                  <a:schemeClr val="dk1"/>
                </a:solidFill>
                <a:latin typeface="Arial"/>
                <a:ea typeface="Arial"/>
                <a:cs typeface="Arial"/>
                <a:sym typeface="Arial"/>
              </a:rPr>
              <a:t>[1]</a:t>
            </a:r>
            <a:r>
              <a:rPr b="0" i="0" lang="no-NO" sz="1000" u="none" cap="none" strike="noStrik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sp>
        <p:nvSpPr>
          <p:cNvPr id="529" name="Google Shape;529;p34"/>
          <p:cNvSpPr txBox="1"/>
          <p:nvPr/>
        </p:nvSpPr>
        <p:spPr>
          <a:xfrm>
            <a:off x="0" y="51275"/>
            <a:ext cx="15120000" cy="18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no-NO" sz="4200" u="sng" cap="none" strike="noStrike">
                <a:solidFill>
                  <a:schemeClr val="dk1"/>
                </a:solidFill>
                <a:latin typeface="Arial"/>
                <a:ea typeface="Arial"/>
                <a:cs typeface="Arial"/>
                <a:sym typeface="Arial"/>
              </a:rPr>
              <a:t>COLLATERAL DAMAGE ESTIMATION</a:t>
            </a:r>
            <a:endParaRPr b="1" i="0" sz="4200" u="sng" cap="none" strike="noStrike">
              <a:solidFill>
                <a:schemeClr val="dk1"/>
              </a:solidFill>
              <a:latin typeface="Arial"/>
              <a:ea typeface="Arial"/>
              <a:cs typeface="Arial"/>
              <a:sym typeface="Arial"/>
            </a:endParaRPr>
          </a:p>
        </p:txBody>
      </p:sp>
      <p:pic>
        <p:nvPicPr>
          <p:cNvPr id="530" name="Google Shape;530;p34">
            <a:hlinkClick r:id="rId3"/>
          </p:cNvPr>
          <p:cNvPicPr preferRelativeResize="0"/>
          <p:nvPr/>
        </p:nvPicPr>
        <p:blipFill rotWithShape="1">
          <a:blip r:embed="rId4">
            <a:alphaModFix/>
          </a:blip>
          <a:srcRect b="-2500" l="0" r="-2532" t="0"/>
          <a:stretch/>
        </p:blipFill>
        <p:spPr>
          <a:xfrm>
            <a:off x="435875" y="164488"/>
            <a:ext cx="1575817" cy="1620000"/>
          </a:xfrm>
          <a:prstGeom prst="rect">
            <a:avLst/>
          </a:prstGeom>
          <a:noFill/>
          <a:ln>
            <a:noFill/>
          </a:ln>
        </p:spPr>
      </p:pic>
      <p:sp>
        <p:nvSpPr>
          <p:cNvPr id="531" name="Google Shape;531;p34"/>
          <p:cNvSpPr txBox="1"/>
          <p:nvPr/>
        </p:nvSpPr>
        <p:spPr>
          <a:xfrm>
            <a:off x="749030" y="4231532"/>
            <a:ext cx="702337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Collateral Effect Radius (CER) is based in Risk Estimates Distances.</a:t>
            </a:r>
            <a:endParaRPr/>
          </a:p>
          <a:p>
            <a:pPr indent="0" lvl="0" marL="0" marR="0" rtl="0" algn="l">
              <a:lnSpc>
                <a:spcPct val="100000"/>
              </a:lnSpc>
              <a:spcBef>
                <a:spcPts val="0"/>
              </a:spcBef>
              <a:spcAft>
                <a:spcPts val="0"/>
              </a:spcAft>
              <a:buNone/>
            </a:pPr>
            <a:r>
              <a:rPr b="0" i="0" lang="no-NO" sz="1400" u="none" cap="none" strike="noStrike">
                <a:solidFill>
                  <a:srgbClr val="000000"/>
                </a:solidFill>
                <a:latin typeface="Arial"/>
                <a:ea typeface="Arial"/>
                <a:cs typeface="Arial"/>
                <a:sym typeface="Arial"/>
              </a:rPr>
              <a:t>CER is based on Risk Estimate Distances (listed in SPINS).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1</a:t>
            </a:r>
            <a:r>
              <a:rPr b="0" i="0" lang="no-NO" sz="1400" u="none" cap="none" strike="noStrike">
                <a:solidFill>
                  <a:srgbClr val="000000"/>
                </a:solidFill>
                <a:latin typeface="Arial"/>
                <a:ea typeface="Arial"/>
                <a:cs typeface="Arial"/>
                <a:sym typeface="Arial"/>
              </a:rPr>
              <a:t>: Military target (legal military target), no restriction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2</a:t>
            </a:r>
            <a:r>
              <a:rPr b="0" i="0" lang="no-NO" sz="1400" u="none" cap="none" strike="noStrik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3</a:t>
            </a:r>
            <a:r>
              <a:rPr b="0" i="0" lang="no-NO" sz="1400" u="none" cap="none" strike="noStrik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4: </a:t>
            </a:r>
            <a:r>
              <a:rPr b="0" i="0" lang="no-NO" sz="1400" u="none" cap="none" strike="noStrik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indent="0" lvl="0" marL="0" marR="0" rtl="0" algn="l">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CDE 5: </a:t>
            </a:r>
            <a:r>
              <a:rPr b="0" i="0" lang="no-NO" sz="1400" u="none" cap="none" strike="noStrike">
                <a:solidFill>
                  <a:srgbClr val="000000"/>
                </a:solidFill>
                <a:latin typeface="Arial"/>
                <a:ea typeface="Arial"/>
                <a:cs typeface="Arial"/>
                <a:sym typeface="Arial"/>
              </a:rPr>
              <a:t>Civilian casualites expected, CJTF-HQ approval needed for striking CDE 5 targets.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5"/>
          <p:cNvPicPr preferRelativeResize="0"/>
          <p:nvPr/>
        </p:nvPicPr>
        <p:blipFill>
          <a:blip r:embed="rId3">
            <a:alphaModFix/>
          </a:blip>
          <a:stretch>
            <a:fillRect/>
          </a:stretch>
        </p:blipFill>
        <p:spPr>
          <a:xfrm>
            <a:off x="171765" y="1980675"/>
            <a:ext cx="14775820" cy="8711125"/>
          </a:xfrm>
          <a:prstGeom prst="rect">
            <a:avLst/>
          </a:prstGeom>
          <a:noFill/>
          <a:ln>
            <a:noFill/>
          </a:ln>
        </p:spPr>
      </p:pic>
      <p:pic>
        <p:nvPicPr>
          <p:cNvPr id="91" name="Google Shape;91;p15"/>
          <p:cNvPicPr preferRelativeResize="0"/>
          <p:nvPr/>
        </p:nvPicPr>
        <p:blipFill rotWithShape="1">
          <a:blip r:embed="rId4">
            <a:alphaModFix/>
          </a:blip>
          <a:srcRect b="513" l="0" r="0" t="0"/>
          <a:stretch/>
        </p:blipFill>
        <p:spPr>
          <a:xfrm>
            <a:off x="9104243" y="0"/>
            <a:ext cx="2276553" cy="1888331"/>
          </a:xfrm>
          <a:prstGeom prst="rect">
            <a:avLst/>
          </a:prstGeom>
          <a:noFill/>
          <a:ln cap="flat" cmpd="sng" w="9525">
            <a:solidFill>
              <a:schemeClr val="dk1"/>
            </a:solidFill>
            <a:prstDash val="solid"/>
            <a:miter lim="800000"/>
            <a:headEnd len="sm" w="sm" type="none"/>
            <a:tailEnd len="sm" w="sm" type="none"/>
          </a:ln>
        </p:spPr>
      </p:pic>
      <p:grpSp>
        <p:nvGrpSpPr>
          <p:cNvPr id="92" name="Google Shape;92;p15"/>
          <p:cNvGrpSpPr/>
          <p:nvPr/>
        </p:nvGrpSpPr>
        <p:grpSpPr>
          <a:xfrm>
            <a:off x="1" y="0"/>
            <a:ext cx="15119349" cy="1980670"/>
            <a:chOff x="1" y="0"/>
            <a:chExt cx="15119349" cy="1980670"/>
          </a:xfrm>
        </p:grpSpPr>
        <p:sp>
          <p:nvSpPr>
            <p:cNvPr id="93" name="Google Shape;93;p15"/>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94" name="Google Shape;94;p15"/>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95" name="Google Shape;95;p15"/>
            <p:cNvGrpSpPr/>
            <p:nvPr/>
          </p:nvGrpSpPr>
          <p:grpSpPr>
            <a:xfrm>
              <a:off x="1" y="0"/>
              <a:ext cx="15119349" cy="1921524"/>
              <a:chOff x="1" y="-1616"/>
              <a:chExt cx="15119349" cy="1921524"/>
            </a:xfrm>
          </p:grpSpPr>
          <p:sp>
            <p:nvSpPr>
              <p:cNvPr id="96" name="Google Shape;96;p15"/>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15"/>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15"/>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9" name="Google Shape;99;p15"/>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15"/>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15"/>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2" name="Google Shape;102;p15"/>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103" name="Google Shape;103;p15"/>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04" name="Google Shape;104;p15"/>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05" name="Google Shape;105;p15"/>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6" name="Google Shape;106;p15"/>
          <p:cNvSpPr txBox="1"/>
          <p:nvPr/>
        </p:nvSpPr>
        <p:spPr>
          <a:xfrm>
            <a:off x="2464354" y="368119"/>
            <a:ext cx="663106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FACILITY OUTLINE GRAPHIC</a:t>
            </a:r>
            <a:r>
              <a:rPr b="1" i="0" lang="no-NO" sz="2000" u="none" cap="none" strike="noStrike">
                <a:solidFill>
                  <a:schemeClr val="dk1"/>
                </a:solidFill>
                <a:latin typeface="Arial"/>
                <a:ea typeface="Arial"/>
                <a:cs typeface="Arial"/>
                <a:sym typeface="Arial"/>
              </a:rPr>
              <a:t> </a:t>
            </a:r>
            <a:r>
              <a:rPr b="1" lang="no-NO" sz="2000">
                <a:solidFill>
                  <a:schemeClr val="dk1"/>
                </a:solidFill>
              </a:rPr>
              <a:t>1/1</a:t>
            </a:r>
            <a:endParaRPr b="1" i="0" sz="2000" u="none" cap="none" strike="noStrike">
              <a:solidFill>
                <a:srgbClr val="000000"/>
              </a:solidFill>
              <a:latin typeface="Arial"/>
              <a:ea typeface="Arial"/>
              <a:cs typeface="Arial"/>
              <a:sym typeface="Arial"/>
            </a:endParaRPr>
          </a:p>
        </p:txBody>
      </p:sp>
      <p:grpSp>
        <p:nvGrpSpPr>
          <p:cNvPr id="107" name="Google Shape;107;p15"/>
          <p:cNvGrpSpPr/>
          <p:nvPr/>
        </p:nvGrpSpPr>
        <p:grpSpPr>
          <a:xfrm rot="-1010521">
            <a:off x="14195967" y="2629724"/>
            <a:ext cx="559096" cy="692921"/>
            <a:chOff x="15526400" y="3343535"/>
            <a:chExt cx="1172983" cy="1324523"/>
          </a:xfrm>
        </p:grpSpPr>
        <p:sp>
          <p:nvSpPr>
            <p:cNvPr id="108" name="Google Shape;108;p15"/>
            <p:cNvSpPr/>
            <p:nvPr/>
          </p:nvSpPr>
          <p:spPr>
            <a:xfrm>
              <a:off x="15526400" y="3343535"/>
              <a:ext cx="1172983" cy="1324523"/>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15"/>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grpSp>
        <p:nvGrpSpPr>
          <p:cNvPr id="110" name="Google Shape;110;p15"/>
          <p:cNvGrpSpPr/>
          <p:nvPr/>
        </p:nvGrpSpPr>
        <p:grpSpPr>
          <a:xfrm>
            <a:off x="2429057" y="945322"/>
            <a:ext cx="12688366" cy="785100"/>
            <a:chOff x="2429057" y="945322"/>
            <a:chExt cx="12688366" cy="785100"/>
          </a:xfrm>
        </p:grpSpPr>
        <p:sp>
          <p:nvSpPr>
            <p:cNvPr id="111" name="Google Shape;111;p15"/>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112" name="Google Shape;112;p15"/>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sp>
        <p:nvSpPr>
          <p:cNvPr id="113" name="Google Shape;113;p15"/>
          <p:cNvSpPr/>
          <p:nvPr/>
        </p:nvSpPr>
        <p:spPr>
          <a:xfrm>
            <a:off x="1369050" y="9359325"/>
            <a:ext cx="503075" cy="315250"/>
          </a:xfrm>
          <a:custGeom>
            <a:rect b="b" l="l" r="r" t="t"/>
            <a:pathLst>
              <a:path extrusionOk="0" h="12610" w="20123">
                <a:moveTo>
                  <a:pt x="0" y="2683"/>
                </a:moveTo>
                <a:lnTo>
                  <a:pt x="1610" y="12610"/>
                </a:lnTo>
                <a:lnTo>
                  <a:pt x="20123" y="9525"/>
                </a:lnTo>
                <a:lnTo>
                  <a:pt x="17708" y="0"/>
                </a:lnTo>
                <a:close/>
              </a:path>
            </a:pathLst>
          </a:custGeom>
          <a:solidFill>
            <a:srgbClr val="FFFFFF">
              <a:alpha val="40000"/>
            </a:srgbClr>
          </a:solidFill>
          <a:ln cap="flat" cmpd="sng" w="28575">
            <a:solidFill>
              <a:schemeClr val="lt1"/>
            </a:solidFill>
            <a:prstDash val="solid"/>
            <a:round/>
            <a:headEnd len="med" w="med" type="none"/>
            <a:tailEnd len="med" w="med" type="none"/>
          </a:ln>
        </p:spPr>
      </p:sp>
      <p:sp>
        <p:nvSpPr>
          <p:cNvPr id="114" name="Google Shape;114;p15"/>
          <p:cNvSpPr txBox="1"/>
          <p:nvPr/>
        </p:nvSpPr>
        <p:spPr>
          <a:xfrm>
            <a:off x="1369050" y="9884750"/>
            <a:ext cx="2784000" cy="5022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o-NO">
                <a:solidFill>
                  <a:schemeClr val="dk1"/>
                </a:solidFill>
              </a:rPr>
              <a:t>Olenogersk Research Facility</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lang="no-NO">
                <a:solidFill>
                  <a:schemeClr val="dk1"/>
                </a:solidFill>
              </a:rPr>
              <a:t>SRNTGT019</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6"/>
          <p:cNvPicPr preferRelativeResize="0"/>
          <p:nvPr/>
        </p:nvPicPr>
        <p:blipFill>
          <a:blip r:embed="rId3">
            <a:alphaModFix/>
          </a:blip>
          <a:stretch>
            <a:fillRect/>
          </a:stretch>
        </p:blipFill>
        <p:spPr>
          <a:xfrm>
            <a:off x="1109182" y="1980675"/>
            <a:ext cx="12900987" cy="8711125"/>
          </a:xfrm>
          <a:prstGeom prst="rect">
            <a:avLst/>
          </a:prstGeom>
          <a:noFill/>
          <a:ln>
            <a:noFill/>
          </a:ln>
        </p:spPr>
      </p:pic>
      <p:sp>
        <p:nvSpPr>
          <p:cNvPr id="120" name="Google Shape;120;p16"/>
          <p:cNvSpPr txBox="1"/>
          <p:nvPr/>
        </p:nvSpPr>
        <p:spPr>
          <a:xfrm>
            <a:off x="4537224" y="5534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sp>
        <p:nvSpPr>
          <p:cNvPr id="121" name="Google Shape;121;p16"/>
          <p:cNvSpPr txBox="1"/>
          <p:nvPr/>
        </p:nvSpPr>
        <p:spPr>
          <a:xfrm>
            <a:off x="5584374" y="70424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B</a:t>
            </a:r>
            <a:endParaRPr b="1" i="0" sz="1400" u="none" cap="none" strike="noStrike">
              <a:solidFill>
                <a:schemeClr val="dk1"/>
              </a:solidFill>
              <a:latin typeface="Arial"/>
              <a:ea typeface="Arial"/>
              <a:cs typeface="Arial"/>
              <a:sym typeface="Arial"/>
            </a:endParaRPr>
          </a:p>
        </p:txBody>
      </p:sp>
      <p:sp>
        <p:nvSpPr>
          <p:cNvPr id="122" name="Google Shape;122;p16"/>
          <p:cNvSpPr txBox="1"/>
          <p:nvPr/>
        </p:nvSpPr>
        <p:spPr>
          <a:xfrm>
            <a:off x="5584373" y="7335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C</a:t>
            </a:r>
            <a:endParaRPr b="1" i="0" sz="1400" u="none" cap="none" strike="noStrike">
              <a:solidFill>
                <a:schemeClr val="dk1"/>
              </a:solidFill>
              <a:latin typeface="Arial"/>
              <a:ea typeface="Arial"/>
              <a:cs typeface="Arial"/>
              <a:sym typeface="Arial"/>
            </a:endParaRPr>
          </a:p>
        </p:txBody>
      </p:sp>
      <p:cxnSp>
        <p:nvCxnSpPr>
          <p:cNvPr id="123" name="Google Shape;123;p16"/>
          <p:cNvCxnSpPr>
            <a:stCxn id="122" idx="3"/>
          </p:cNvCxnSpPr>
          <p:nvPr/>
        </p:nvCxnSpPr>
        <p:spPr>
          <a:xfrm flipH="1" rot="10800000">
            <a:off x="6483473" y="6186525"/>
            <a:ext cx="906900" cy="1291200"/>
          </a:xfrm>
          <a:prstGeom prst="straightConnector1">
            <a:avLst/>
          </a:prstGeom>
          <a:noFill/>
          <a:ln cap="flat" cmpd="sng" w="28575">
            <a:solidFill>
              <a:srgbClr val="FF0000"/>
            </a:solidFill>
            <a:prstDash val="solid"/>
            <a:round/>
            <a:headEnd len="sm" w="sm" type="none"/>
            <a:tailEnd len="sm" w="sm" type="oval"/>
          </a:ln>
        </p:spPr>
      </p:cxnSp>
      <p:sp>
        <p:nvSpPr>
          <p:cNvPr id="124" name="Google Shape;124;p16"/>
          <p:cNvSpPr txBox="1"/>
          <p:nvPr/>
        </p:nvSpPr>
        <p:spPr>
          <a:xfrm>
            <a:off x="11273900" y="344467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a:t>
            </a:r>
            <a:r>
              <a:rPr b="1" i="0" lang="no-NO" sz="1000" u="none" cap="none" strike="noStrike">
                <a:solidFill>
                  <a:srgbClr val="000000"/>
                </a:solidFill>
                <a:latin typeface="Arial"/>
                <a:ea typeface="Arial"/>
                <a:cs typeface="Arial"/>
                <a:sym typeface="Arial"/>
              </a:rPr>
              <a:t>B</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07.992 E 033 13.503</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200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25" name="Google Shape;125;p16"/>
          <p:cNvSpPr txBox="1"/>
          <p:nvPr/>
        </p:nvSpPr>
        <p:spPr>
          <a:xfrm>
            <a:off x="1304025" y="4337863"/>
            <a:ext cx="2540100" cy="795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a:t>
            </a:r>
            <a:r>
              <a:rPr b="1" i="0" lang="no-NO" sz="1000" u="none" cap="none" strike="noStrike">
                <a:solidFill>
                  <a:srgbClr val="000000"/>
                </a:solidFill>
                <a:latin typeface="Arial"/>
                <a:ea typeface="Arial"/>
                <a:cs typeface="Arial"/>
                <a:sym typeface="Arial"/>
              </a:rPr>
              <a:t>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Main laboratory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07.987 E 033 13.430</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225</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grpSp>
        <p:nvGrpSpPr>
          <p:cNvPr id="126" name="Google Shape;126;p16"/>
          <p:cNvGrpSpPr/>
          <p:nvPr/>
        </p:nvGrpSpPr>
        <p:grpSpPr>
          <a:xfrm>
            <a:off x="1" y="0"/>
            <a:ext cx="15119349" cy="1980670"/>
            <a:chOff x="1" y="0"/>
            <a:chExt cx="15119349" cy="1980670"/>
          </a:xfrm>
        </p:grpSpPr>
        <p:sp>
          <p:nvSpPr>
            <p:cNvPr id="127" name="Google Shape;127;p16"/>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28" name="Google Shape;128;p16"/>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29" name="Google Shape;129;p16"/>
            <p:cNvGrpSpPr/>
            <p:nvPr/>
          </p:nvGrpSpPr>
          <p:grpSpPr>
            <a:xfrm>
              <a:off x="1" y="0"/>
              <a:ext cx="15119349" cy="1921524"/>
              <a:chOff x="1" y="-1616"/>
              <a:chExt cx="15119349" cy="1921524"/>
            </a:xfrm>
          </p:grpSpPr>
          <p:sp>
            <p:nvSpPr>
              <p:cNvPr id="130" name="Google Shape;130;p16"/>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16"/>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16"/>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16"/>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16"/>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16"/>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36" name="Google Shape;136;p16"/>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137" name="Google Shape;137;p16"/>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38" name="Google Shape;138;p16"/>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39" name="Google Shape;139;p16"/>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40" name="Google Shape;140;p16"/>
          <p:cNvSpPr txBox="1"/>
          <p:nvPr/>
        </p:nvSpPr>
        <p:spPr>
          <a:xfrm>
            <a:off x="2452538" y="414673"/>
            <a:ext cx="666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1/2</a:t>
            </a:r>
            <a:endParaRPr/>
          </a:p>
        </p:txBody>
      </p:sp>
      <p:grpSp>
        <p:nvGrpSpPr>
          <p:cNvPr id="141" name="Google Shape;141;p16"/>
          <p:cNvGrpSpPr/>
          <p:nvPr/>
        </p:nvGrpSpPr>
        <p:grpSpPr>
          <a:xfrm>
            <a:off x="2429057" y="945322"/>
            <a:ext cx="12688366" cy="785100"/>
            <a:chOff x="2429057" y="945322"/>
            <a:chExt cx="12688366" cy="785100"/>
          </a:xfrm>
        </p:grpSpPr>
        <p:sp>
          <p:nvSpPr>
            <p:cNvPr id="142" name="Google Shape;142;p16"/>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143" name="Google Shape;143;p16"/>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grpSp>
        <p:nvGrpSpPr>
          <p:cNvPr id="144" name="Google Shape;144;p16"/>
          <p:cNvGrpSpPr/>
          <p:nvPr/>
        </p:nvGrpSpPr>
        <p:grpSpPr>
          <a:xfrm rot="-1010521">
            <a:off x="14195967" y="2629724"/>
            <a:ext cx="559096" cy="692921"/>
            <a:chOff x="15526400" y="3343535"/>
            <a:chExt cx="1172983" cy="1324524"/>
          </a:xfrm>
        </p:grpSpPr>
        <p:sp>
          <p:nvSpPr>
            <p:cNvPr id="145" name="Google Shape;145;p16"/>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16"/>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47" name="Google Shape;147;p16"/>
          <p:cNvSpPr/>
          <p:nvPr/>
        </p:nvSpPr>
        <p:spPr>
          <a:xfrm>
            <a:off x="6270850" y="5427725"/>
            <a:ext cx="2468425" cy="1539275"/>
          </a:xfrm>
          <a:custGeom>
            <a:rect b="b" l="l" r="r" t="t"/>
            <a:pathLst>
              <a:path extrusionOk="0" h="61571" w="98737">
                <a:moveTo>
                  <a:pt x="0" y="11648"/>
                </a:moveTo>
                <a:lnTo>
                  <a:pt x="6657" y="61571"/>
                </a:lnTo>
                <a:lnTo>
                  <a:pt x="98737" y="47149"/>
                </a:lnTo>
                <a:lnTo>
                  <a:pt x="88752" y="0"/>
                </a:lnTo>
                <a:close/>
              </a:path>
            </a:pathLst>
          </a:custGeom>
          <a:noFill/>
          <a:ln cap="flat" cmpd="sng" w="28575">
            <a:solidFill>
              <a:schemeClr val="lt1"/>
            </a:solidFill>
            <a:prstDash val="solid"/>
            <a:round/>
            <a:headEnd len="med" w="med" type="none"/>
            <a:tailEnd len="med" w="med" type="none"/>
          </a:ln>
        </p:spPr>
      </p:sp>
      <p:cxnSp>
        <p:nvCxnSpPr>
          <p:cNvPr id="148" name="Google Shape;148;p16"/>
          <p:cNvCxnSpPr>
            <a:stCxn id="120" idx="3"/>
          </p:cNvCxnSpPr>
          <p:nvPr/>
        </p:nvCxnSpPr>
        <p:spPr>
          <a:xfrm>
            <a:off x="5436324" y="5676725"/>
            <a:ext cx="1195200" cy="486000"/>
          </a:xfrm>
          <a:prstGeom prst="straightConnector1">
            <a:avLst/>
          </a:prstGeom>
          <a:noFill/>
          <a:ln cap="flat" cmpd="sng" w="28575">
            <a:solidFill>
              <a:srgbClr val="FF0000"/>
            </a:solidFill>
            <a:prstDash val="solid"/>
            <a:round/>
            <a:headEnd len="sm" w="sm" type="none"/>
            <a:tailEnd len="sm" w="sm" type="oval"/>
          </a:ln>
        </p:spPr>
      </p:cxnSp>
      <p:cxnSp>
        <p:nvCxnSpPr>
          <p:cNvPr id="149" name="Google Shape;149;p16"/>
          <p:cNvCxnSpPr>
            <a:stCxn id="121" idx="3"/>
          </p:cNvCxnSpPr>
          <p:nvPr/>
        </p:nvCxnSpPr>
        <p:spPr>
          <a:xfrm flipH="1" rot="10800000">
            <a:off x="6483474" y="5844375"/>
            <a:ext cx="882600" cy="1340100"/>
          </a:xfrm>
          <a:prstGeom prst="straightConnector1">
            <a:avLst/>
          </a:prstGeom>
          <a:noFill/>
          <a:ln cap="flat" cmpd="sng" w="28575">
            <a:solidFill>
              <a:srgbClr val="FF0000"/>
            </a:solidFill>
            <a:prstDash val="solid"/>
            <a:round/>
            <a:headEnd len="sm" w="sm" type="none"/>
            <a:tailEnd len="sm" w="sm" type="oval"/>
          </a:ln>
        </p:spPr>
      </p:cxnSp>
      <p:sp>
        <p:nvSpPr>
          <p:cNvPr id="150" name="Google Shape;150;p16"/>
          <p:cNvSpPr txBox="1"/>
          <p:nvPr/>
        </p:nvSpPr>
        <p:spPr>
          <a:xfrm>
            <a:off x="11273900" y="4342700"/>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019C</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07.982 E 033 13.503</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225</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1" name="Google Shape;151;p16"/>
          <p:cNvSpPr txBox="1"/>
          <p:nvPr/>
        </p:nvSpPr>
        <p:spPr>
          <a:xfrm>
            <a:off x="11273900" y="524072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07.971 E 033 13.503</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225</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2" name="Google Shape;152;p16"/>
          <p:cNvSpPr txBox="1"/>
          <p:nvPr/>
        </p:nvSpPr>
        <p:spPr>
          <a:xfrm>
            <a:off x="11273900" y="616272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019E</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07.969 E 033 13.570</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200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3" name="Google Shape;153;p16"/>
          <p:cNvSpPr txBox="1"/>
          <p:nvPr/>
        </p:nvSpPr>
        <p:spPr>
          <a:xfrm>
            <a:off x="11273900" y="708472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019F</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07.980 E 033 13.550</a:t>
            </a:r>
            <a:r>
              <a:rPr b="1" i="0" lang="no-NO"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250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4" name="Google Shape;154;p16"/>
          <p:cNvSpPr txBox="1"/>
          <p:nvPr/>
        </p:nvSpPr>
        <p:spPr>
          <a:xfrm>
            <a:off x="11273900" y="8006725"/>
            <a:ext cx="2540100" cy="78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SRNTGT</a:t>
            </a:r>
            <a:r>
              <a:rPr b="1" lang="no-NO" sz="1000"/>
              <a:t>019G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Testing hall</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N 68 07.990 E 033 13.590</a:t>
            </a:r>
            <a:endParaRPr/>
          </a:p>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DPI MSL: </a:t>
            </a:r>
            <a:r>
              <a:rPr b="1" lang="no-NO" sz="1000"/>
              <a:t>250</a:t>
            </a:r>
            <a:r>
              <a:rPr b="1" i="0" lang="no-NO" sz="1000" u="none" cap="none" strike="noStrike">
                <a:solidFill>
                  <a:srgbClr val="000000"/>
                </a:solidFill>
                <a:latin typeface="Arial"/>
                <a:ea typeface="Arial"/>
                <a:cs typeface="Arial"/>
                <a:sym typeface="Arial"/>
              </a:rPr>
              <a:t> FT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155" name="Google Shape;155;p16"/>
          <p:cNvSpPr txBox="1"/>
          <p:nvPr/>
        </p:nvSpPr>
        <p:spPr>
          <a:xfrm>
            <a:off x="5584373" y="76289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D</a:t>
            </a:r>
            <a:endParaRPr b="1" i="0" sz="1400" u="none" cap="none" strike="noStrike">
              <a:solidFill>
                <a:schemeClr val="dk1"/>
              </a:solidFill>
              <a:latin typeface="Arial"/>
              <a:ea typeface="Arial"/>
              <a:cs typeface="Arial"/>
              <a:sym typeface="Arial"/>
            </a:endParaRPr>
          </a:p>
        </p:txBody>
      </p:sp>
      <p:cxnSp>
        <p:nvCxnSpPr>
          <p:cNvPr id="156" name="Google Shape;156;p16"/>
          <p:cNvCxnSpPr>
            <a:stCxn id="155" idx="3"/>
          </p:cNvCxnSpPr>
          <p:nvPr/>
        </p:nvCxnSpPr>
        <p:spPr>
          <a:xfrm flipH="1" rot="10800000">
            <a:off x="6483473" y="6491775"/>
            <a:ext cx="968100" cy="1279200"/>
          </a:xfrm>
          <a:prstGeom prst="straightConnector1">
            <a:avLst/>
          </a:prstGeom>
          <a:noFill/>
          <a:ln cap="flat" cmpd="sng" w="28575">
            <a:solidFill>
              <a:srgbClr val="FF0000"/>
            </a:solidFill>
            <a:prstDash val="solid"/>
            <a:round/>
            <a:headEnd len="sm" w="sm" type="none"/>
            <a:tailEnd len="sm" w="sm" type="oval"/>
          </a:ln>
        </p:spPr>
      </p:cxnSp>
      <p:sp>
        <p:nvSpPr>
          <p:cNvPr id="157" name="Google Shape;157;p16"/>
          <p:cNvSpPr txBox="1"/>
          <p:nvPr/>
        </p:nvSpPr>
        <p:spPr>
          <a:xfrm>
            <a:off x="9112849" y="64917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G</a:t>
            </a:r>
            <a:endParaRPr b="1" i="0" sz="1400" u="none" cap="none" strike="noStrike">
              <a:solidFill>
                <a:schemeClr val="dk1"/>
              </a:solidFill>
              <a:latin typeface="Arial"/>
              <a:ea typeface="Arial"/>
              <a:cs typeface="Arial"/>
              <a:sym typeface="Arial"/>
            </a:endParaRPr>
          </a:p>
        </p:txBody>
      </p:sp>
      <p:sp>
        <p:nvSpPr>
          <p:cNvPr id="158" name="Google Shape;158;p16"/>
          <p:cNvSpPr txBox="1"/>
          <p:nvPr/>
        </p:nvSpPr>
        <p:spPr>
          <a:xfrm>
            <a:off x="9112848" y="678502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F</a:t>
            </a:r>
            <a:endParaRPr b="1" i="0" sz="1400" u="none" cap="none" strike="noStrike">
              <a:solidFill>
                <a:schemeClr val="dk1"/>
              </a:solidFill>
              <a:latin typeface="Arial"/>
              <a:ea typeface="Arial"/>
              <a:cs typeface="Arial"/>
              <a:sym typeface="Arial"/>
            </a:endParaRPr>
          </a:p>
        </p:txBody>
      </p:sp>
      <p:cxnSp>
        <p:nvCxnSpPr>
          <p:cNvPr id="159" name="Google Shape;159;p16"/>
          <p:cNvCxnSpPr>
            <a:stCxn id="158" idx="1"/>
          </p:cNvCxnSpPr>
          <p:nvPr/>
        </p:nvCxnSpPr>
        <p:spPr>
          <a:xfrm rot="10800000">
            <a:off x="8184048" y="6059475"/>
            <a:ext cx="928800" cy="867600"/>
          </a:xfrm>
          <a:prstGeom prst="straightConnector1">
            <a:avLst/>
          </a:prstGeom>
          <a:noFill/>
          <a:ln cap="flat" cmpd="sng" w="28575">
            <a:solidFill>
              <a:srgbClr val="FF0000"/>
            </a:solidFill>
            <a:prstDash val="solid"/>
            <a:round/>
            <a:headEnd len="sm" w="sm" type="none"/>
            <a:tailEnd len="sm" w="sm" type="oval"/>
          </a:ln>
        </p:spPr>
      </p:cxnSp>
      <p:cxnSp>
        <p:nvCxnSpPr>
          <p:cNvPr id="160" name="Google Shape;160;p16"/>
          <p:cNvCxnSpPr>
            <a:stCxn id="157" idx="1"/>
          </p:cNvCxnSpPr>
          <p:nvPr/>
        </p:nvCxnSpPr>
        <p:spPr>
          <a:xfrm rot="10800000">
            <a:off x="8123149" y="5717325"/>
            <a:ext cx="989700" cy="916500"/>
          </a:xfrm>
          <a:prstGeom prst="straightConnector1">
            <a:avLst/>
          </a:prstGeom>
          <a:noFill/>
          <a:ln cap="flat" cmpd="sng" w="28575">
            <a:solidFill>
              <a:srgbClr val="FF0000"/>
            </a:solidFill>
            <a:prstDash val="solid"/>
            <a:round/>
            <a:headEnd len="sm" w="sm" type="none"/>
            <a:tailEnd len="sm" w="sm" type="oval"/>
          </a:ln>
        </p:spPr>
      </p:cxnSp>
      <p:sp>
        <p:nvSpPr>
          <p:cNvPr id="161" name="Google Shape;161;p16"/>
          <p:cNvSpPr txBox="1"/>
          <p:nvPr/>
        </p:nvSpPr>
        <p:spPr>
          <a:xfrm>
            <a:off x="9112848" y="70782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t>
            </a:r>
            <a:r>
              <a:rPr b="1" lang="no-NO">
                <a:solidFill>
                  <a:schemeClr val="dk1"/>
                </a:solidFill>
              </a:rPr>
              <a:t>E</a:t>
            </a:r>
            <a:endParaRPr b="1" i="0" sz="1400" u="none" cap="none" strike="noStrike">
              <a:solidFill>
                <a:schemeClr val="dk1"/>
              </a:solidFill>
              <a:latin typeface="Arial"/>
              <a:ea typeface="Arial"/>
              <a:cs typeface="Arial"/>
              <a:sym typeface="Arial"/>
            </a:endParaRPr>
          </a:p>
        </p:txBody>
      </p:sp>
      <p:cxnSp>
        <p:nvCxnSpPr>
          <p:cNvPr id="162" name="Google Shape;162;p16"/>
          <p:cNvCxnSpPr>
            <a:stCxn id="161" idx="1"/>
          </p:cNvCxnSpPr>
          <p:nvPr/>
        </p:nvCxnSpPr>
        <p:spPr>
          <a:xfrm rot="10800000">
            <a:off x="8220948" y="6352425"/>
            <a:ext cx="891900" cy="867900"/>
          </a:xfrm>
          <a:prstGeom prst="straightConnector1">
            <a:avLst/>
          </a:prstGeom>
          <a:noFill/>
          <a:ln cap="flat" cmpd="sng" w="28575">
            <a:solidFill>
              <a:srgbClr val="FF0000"/>
            </a:solidFill>
            <a:prstDash val="solid"/>
            <a:round/>
            <a:headEnd len="sm" w="sm" type="none"/>
            <a:tailEnd len="sm" w="sm"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7"/>
          <p:cNvPicPr preferRelativeResize="0"/>
          <p:nvPr/>
        </p:nvPicPr>
        <p:blipFill>
          <a:blip r:embed="rId3">
            <a:alphaModFix/>
          </a:blip>
          <a:stretch>
            <a:fillRect/>
          </a:stretch>
        </p:blipFill>
        <p:spPr>
          <a:xfrm>
            <a:off x="1109182" y="1980675"/>
            <a:ext cx="12900987" cy="8711125"/>
          </a:xfrm>
          <a:prstGeom prst="rect">
            <a:avLst/>
          </a:prstGeom>
          <a:noFill/>
          <a:ln>
            <a:noFill/>
          </a:ln>
        </p:spPr>
      </p:pic>
      <p:sp>
        <p:nvSpPr>
          <p:cNvPr id="168" name="Google Shape;168;p17"/>
          <p:cNvSpPr txBox="1"/>
          <p:nvPr/>
        </p:nvSpPr>
        <p:spPr>
          <a:xfrm>
            <a:off x="2452549" y="3676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A</a:t>
            </a:r>
            <a:endParaRPr b="1" i="0" sz="1400" u="none" cap="none" strike="noStrike">
              <a:solidFill>
                <a:schemeClr val="dk1"/>
              </a:solidFill>
              <a:latin typeface="Arial"/>
              <a:ea typeface="Arial"/>
              <a:cs typeface="Arial"/>
              <a:sym typeface="Arial"/>
            </a:endParaRPr>
          </a:p>
        </p:txBody>
      </p:sp>
      <p:grpSp>
        <p:nvGrpSpPr>
          <p:cNvPr id="169" name="Google Shape;169;p17"/>
          <p:cNvGrpSpPr/>
          <p:nvPr/>
        </p:nvGrpSpPr>
        <p:grpSpPr>
          <a:xfrm>
            <a:off x="1" y="0"/>
            <a:ext cx="15119394" cy="1980670"/>
            <a:chOff x="1" y="0"/>
            <a:chExt cx="15119394" cy="1980670"/>
          </a:xfrm>
        </p:grpSpPr>
        <p:sp>
          <p:nvSpPr>
            <p:cNvPr id="170" name="Google Shape;170;p17"/>
            <p:cNvSpPr txBox="1"/>
            <p:nvPr/>
          </p:nvSpPr>
          <p:spPr>
            <a:xfrm>
              <a:off x="9114792" y="556201"/>
              <a:ext cx="2232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171" name="Google Shape;171;p17"/>
            <p:cNvPicPr preferRelativeResize="0"/>
            <p:nvPr/>
          </p:nvPicPr>
          <p:blipFill rotWithShape="1">
            <a:blip r:embed="rId4">
              <a:alphaModFix/>
            </a:blip>
            <a:srcRect b="517"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172" name="Google Shape;172;p17"/>
            <p:cNvGrpSpPr/>
            <p:nvPr/>
          </p:nvGrpSpPr>
          <p:grpSpPr>
            <a:xfrm>
              <a:off x="1" y="0"/>
              <a:ext cx="15119394" cy="1921616"/>
              <a:chOff x="1" y="-1616"/>
              <a:chExt cx="15119394" cy="1921616"/>
            </a:xfrm>
          </p:grpSpPr>
          <p:sp>
            <p:nvSpPr>
              <p:cNvPr id="173" name="Google Shape;173;p17"/>
              <p:cNvSpPr/>
              <p:nvPr/>
            </p:nvSpPr>
            <p:spPr>
              <a:xfrm>
                <a:off x="2447778" y="0"/>
                <a:ext cx="66681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 name="Google Shape;174;p17"/>
              <p:cNvSpPr/>
              <p:nvPr/>
            </p:nvSpPr>
            <p:spPr>
              <a:xfrm>
                <a:off x="2447567" y="787791"/>
                <a:ext cx="6668100" cy="11322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17"/>
              <p:cNvSpPr/>
              <p:nvPr/>
            </p:nvSpPr>
            <p:spPr>
              <a:xfrm>
                <a:off x="9115654" y="0"/>
                <a:ext cx="22509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17"/>
              <p:cNvSpPr/>
              <p:nvPr/>
            </p:nvSpPr>
            <p:spPr>
              <a:xfrm>
                <a:off x="11366695" y="-1616"/>
                <a:ext cx="3752700" cy="7878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17"/>
              <p:cNvSpPr/>
              <p:nvPr/>
            </p:nvSpPr>
            <p:spPr>
              <a:xfrm>
                <a:off x="11366694" y="786175"/>
                <a:ext cx="3752700" cy="11337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17"/>
              <p:cNvSpPr/>
              <p:nvPr/>
            </p:nvSpPr>
            <p:spPr>
              <a:xfrm>
                <a:off x="1" y="0"/>
                <a:ext cx="2446800" cy="1920000"/>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79" name="Google Shape;179;p17"/>
            <p:cNvSpPr txBox="1"/>
            <p:nvPr/>
          </p:nvSpPr>
          <p:spPr>
            <a:xfrm>
              <a:off x="2446917" y="21481"/>
              <a:ext cx="665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180" name="Google Shape;180;p17"/>
            <p:cNvSpPr txBox="1"/>
            <p:nvPr/>
          </p:nvSpPr>
          <p:spPr>
            <a:xfrm>
              <a:off x="11364760" y="79905"/>
              <a:ext cx="3752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181" name="Google Shape;181;p17"/>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182" name="Google Shape;182;p17"/>
            <p:cNvSpPr/>
            <p:nvPr/>
          </p:nvSpPr>
          <p:spPr>
            <a:xfrm>
              <a:off x="10303776" y="1187827"/>
              <a:ext cx="118800" cy="1305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83" name="Google Shape;183;p17"/>
          <p:cNvSpPr txBox="1"/>
          <p:nvPr/>
        </p:nvSpPr>
        <p:spPr>
          <a:xfrm>
            <a:off x="2452538" y="414673"/>
            <a:ext cx="666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DESIRED POINT OF IMPACT GRAPHIC </a:t>
            </a:r>
            <a:r>
              <a:rPr b="1" lang="no-NO" sz="2000"/>
              <a:t>1/2</a:t>
            </a:r>
            <a:endParaRPr/>
          </a:p>
        </p:txBody>
      </p:sp>
      <p:grpSp>
        <p:nvGrpSpPr>
          <p:cNvPr id="184" name="Google Shape;184;p17"/>
          <p:cNvGrpSpPr/>
          <p:nvPr/>
        </p:nvGrpSpPr>
        <p:grpSpPr>
          <a:xfrm>
            <a:off x="2429057" y="945322"/>
            <a:ext cx="12688366" cy="785100"/>
            <a:chOff x="2429057" y="945322"/>
            <a:chExt cx="12688366" cy="785100"/>
          </a:xfrm>
        </p:grpSpPr>
        <p:sp>
          <p:nvSpPr>
            <p:cNvPr id="185" name="Google Shape;185;p17"/>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186" name="Google Shape;186;p17"/>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grpSp>
        <p:nvGrpSpPr>
          <p:cNvPr id="187" name="Google Shape;187;p17"/>
          <p:cNvGrpSpPr/>
          <p:nvPr/>
        </p:nvGrpSpPr>
        <p:grpSpPr>
          <a:xfrm rot="-1010521">
            <a:off x="14195967" y="2629724"/>
            <a:ext cx="559096" cy="692921"/>
            <a:chOff x="15526400" y="3343535"/>
            <a:chExt cx="1172983" cy="1324524"/>
          </a:xfrm>
        </p:grpSpPr>
        <p:sp>
          <p:nvSpPr>
            <p:cNvPr id="188" name="Google Shape;188;p17"/>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17"/>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190" name="Google Shape;190;p17"/>
          <p:cNvSpPr/>
          <p:nvPr/>
        </p:nvSpPr>
        <p:spPr>
          <a:xfrm>
            <a:off x="6270850" y="5427725"/>
            <a:ext cx="2468425" cy="1539275"/>
          </a:xfrm>
          <a:custGeom>
            <a:rect b="b" l="l" r="r" t="t"/>
            <a:pathLst>
              <a:path extrusionOk="0" h="61571" w="98737">
                <a:moveTo>
                  <a:pt x="0" y="11648"/>
                </a:moveTo>
                <a:lnTo>
                  <a:pt x="6657" y="61571"/>
                </a:lnTo>
                <a:lnTo>
                  <a:pt x="98737" y="47149"/>
                </a:lnTo>
                <a:lnTo>
                  <a:pt x="88752" y="0"/>
                </a:lnTo>
                <a:close/>
              </a:path>
            </a:pathLst>
          </a:custGeom>
          <a:noFill/>
          <a:ln cap="flat" cmpd="sng" w="28575">
            <a:solidFill>
              <a:schemeClr val="lt1"/>
            </a:solidFill>
            <a:prstDash val="solid"/>
            <a:round/>
            <a:headEnd len="med" w="med" type="none"/>
            <a:tailEnd len="med" w="med" type="none"/>
          </a:ln>
        </p:spPr>
      </p:sp>
      <p:sp>
        <p:nvSpPr>
          <p:cNvPr id="191" name="Google Shape;191;p17"/>
          <p:cNvSpPr txBox="1"/>
          <p:nvPr/>
        </p:nvSpPr>
        <p:spPr>
          <a:xfrm>
            <a:off x="11747674" y="3676675"/>
            <a:ext cx="899100" cy="28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 B-</a:t>
            </a:r>
            <a:r>
              <a:rPr b="1" lang="no-NO">
                <a:solidFill>
                  <a:schemeClr val="dk1"/>
                </a:solidFill>
              </a:rPr>
              <a:t>G</a:t>
            </a:r>
            <a:endParaRPr b="1" i="0" sz="1400" u="none" cap="none" strike="noStrike">
              <a:solidFill>
                <a:schemeClr val="dk1"/>
              </a:solidFill>
              <a:latin typeface="Arial"/>
              <a:ea typeface="Arial"/>
              <a:cs typeface="Arial"/>
              <a:sym typeface="Arial"/>
            </a:endParaRPr>
          </a:p>
        </p:txBody>
      </p:sp>
      <p:pic>
        <p:nvPicPr>
          <p:cNvPr id="192" name="Google Shape;192;p17"/>
          <p:cNvPicPr preferRelativeResize="0"/>
          <p:nvPr/>
        </p:nvPicPr>
        <p:blipFill>
          <a:blip r:embed="rId6">
            <a:alphaModFix/>
          </a:blip>
          <a:stretch>
            <a:fillRect/>
          </a:stretch>
        </p:blipFill>
        <p:spPr>
          <a:xfrm>
            <a:off x="10039800" y="4221938"/>
            <a:ext cx="4314825" cy="2676525"/>
          </a:xfrm>
          <a:prstGeom prst="rect">
            <a:avLst/>
          </a:prstGeom>
          <a:noFill/>
          <a:ln>
            <a:noFill/>
          </a:ln>
        </p:spPr>
      </p:pic>
      <p:pic>
        <p:nvPicPr>
          <p:cNvPr id="193" name="Google Shape;193;p17"/>
          <p:cNvPicPr preferRelativeResize="0"/>
          <p:nvPr/>
        </p:nvPicPr>
        <p:blipFill>
          <a:blip r:embed="rId7">
            <a:alphaModFix/>
          </a:blip>
          <a:stretch>
            <a:fillRect/>
          </a:stretch>
        </p:blipFill>
        <p:spPr>
          <a:xfrm>
            <a:off x="968409" y="4187688"/>
            <a:ext cx="3867375" cy="274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aphicFrame>
        <p:nvGraphicFramePr>
          <p:cNvPr id="198" name="Google Shape;198;p18"/>
          <p:cNvGraphicFramePr/>
          <p:nvPr/>
        </p:nvGraphicFramePr>
        <p:xfrm>
          <a:off x="-25" y="2586435"/>
          <a:ext cx="3000000" cy="3000000"/>
        </p:xfrm>
        <a:graphic>
          <a:graphicData uri="http://schemas.openxmlformats.org/drawingml/2006/table">
            <a:tbl>
              <a:tblPr>
                <a:noFill/>
                <a:tableStyleId>{F4B6A1EE-BDF6-4E12-A64C-D401979789F1}</a:tableStyleId>
              </a:tblPr>
              <a:tblGrid>
                <a:gridCol w="1308075"/>
                <a:gridCol w="4072450"/>
                <a:gridCol w="1533375"/>
                <a:gridCol w="1533375"/>
                <a:gridCol w="1533375"/>
                <a:gridCol w="2979300"/>
                <a:gridCol w="1080000"/>
                <a:gridCol w="1080000"/>
              </a:tblGrid>
              <a:tr h="304800">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DPI</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TLE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WARHEAD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GUIDANCE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DESIRED EFFECT</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IMPACT ANGLE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FUZING</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304800">
                <a:tc>
                  <a:txBody>
                    <a:bodyPr/>
                    <a:lstStyle/>
                    <a:p>
                      <a:pPr indent="0" lvl="0" marL="0" marR="0" rtl="0" algn="ctr">
                        <a:lnSpc>
                          <a:spcPct val="100000"/>
                        </a:lnSpc>
                        <a:spcBef>
                          <a:spcPts val="0"/>
                        </a:spcBef>
                        <a:spcAft>
                          <a:spcPts val="0"/>
                        </a:spcAft>
                        <a:buClr>
                          <a:schemeClr val="dk1"/>
                        </a:buClr>
                        <a:buSzPts val="1100"/>
                        <a:buFont typeface="Arial"/>
                        <a:buNone/>
                      </a:pPr>
                      <a:r>
                        <a:rPr lang="no-NO"/>
                        <a:t>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Main laboratory</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1000 lbs*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N/A*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N/A*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D</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N/A*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E</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N/A*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F</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N/A*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no-NO"/>
                        <a:t>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t>Testing hall</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CAT III</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N/A*</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Metric</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BLAST</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60-90</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400"/>
                        <a:buFont typeface="Arial"/>
                        <a:buNone/>
                      </a:pPr>
                      <a:r>
                        <a:rPr lang="no-NO">
                          <a:solidFill>
                            <a:schemeClr val="dk1"/>
                          </a:solidFill>
                        </a:rPr>
                        <a:t>25ms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*Under testing</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9" name="Google Shape;199;p18"/>
          <p:cNvSpPr txBox="1"/>
          <p:nvPr/>
        </p:nvSpPr>
        <p:spPr>
          <a:xfrm>
            <a:off x="2444982" y="369662"/>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WEAPONEERING OPTIONS [X]</a:t>
            </a:r>
            <a:endParaRPr/>
          </a:p>
        </p:txBody>
      </p:sp>
      <p:grpSp>
        <p:nvGrpSpPr>
          <p:cNvPr id="200" name="Google Shape;200;p18"/>
          <p:cNvGrpSpPr/>
          <p:nvPr/>
        </p:nvGrpSpPr>
        <p:grpSpPr>
          <a:xfrm>
            <a:off x="1" y="0"/>
            <a:ext cx="15119349" cy="1980670"/>
            <a:chOff x="1" y="0"/>
            <a:chExt cx="15119349" cy="1980670"/>
          </a:xfrm>
        </p:grpSpPr>
        <p:sp>
          <p:nvSpPr>
            <p:cNvPr id="201" name="Google Shape;201;p18"/>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02" name="Google Shape;202;p18"/>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03" name="Google Shape;203;p18"/>
            <p:cNvGrpSpPr/>
            <p:nvPr/>
          </p:nvGrpSpPr>
          <p:grpSpPr>
            <a:xfrm>
              <a:off x="1" y="0"/>
              <a:ext cx="15119349" cy="1921524"/>
              <a:chOff x="1" y="-1616"/>
              <a:chExt cx="15119349" cy="1921524"/>
            </a:xfrm>
          </p:grpSpPr>
          <p:sp>
            <p:nvSpPr>
              <p:cNvPr id="204" name="Google Shape;204;p18"/>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5" name="Google Shape;205;p18"/>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 name="Google Shape;206;p18"/>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18"/>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18"/>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18"/>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10" name="Google Shape;210;p18"/>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211" name="Google Shape;211;p18"/>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12" name="Google Shape;212;p18"/>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13" name="Google Shape;213;p18"/>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14" name="Google Shape;214;p18"/>
          <p:cNvGrpSpPr/>
          <p:nvPr/>
        </p:nvGrpSpPr>
        <p:grpSpPr>
          <a:xfrm>
            <a:off x="2429057" y="945322"/>
            <a:ext cx="12688366" cy="785100"/>
            <a:chOff x="2429057" y="945322"/>
            <a:chExt cx="12688366" cy="785100"/>
          </a:xfrm>
        </p:grpSpPr>
        <p:sp>
          <p:nvSpPr>
            <p:cNvPr id="215" name="Google Shape;215;p18"/>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216" name="Google Shape;216;p18"/>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19"/>
          <p:cNvPicPr preferRelativeResize="0"/>
          <p:nvPr/>
        </p:nvPicPr>
        <p:blipFill>
          <a:blip r:embed="rId3">
            <a:alphaModFix/>
          </a:blip>
          <a:stretch>
            <a:fillRect/>
          </a:stretch>
        </p:blipFill>
        <p:spPr>
          <a:xfrm>
            <a:off x="1109182" y="1980675"/>
            <a:ext cx="12900987" cy="8711125"/>
          </a:xfrm>
          <a:prstGeom prst="rect">
            <a:avLst/>
          </a:prstGeom>
          <a:noFill/>
          <a:ln>
            <a:noFill/>
          </a:ln>
        </p:spPr>
      </p:pic>
      <p:sp>
        <p:nvSpPr>
          <p:cNvPr id="222" name="Google Shape;222;p19"/>
          <p:cNvSpPr txBox="1"/>
          <p:nvPr/>
        </p:nvSpPr>
        <p:spPr>
          <a:xfrm>
            <a:off x="430700" y="3624050"/>
            <a:ext cx="1972500" cy="7851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no-NO" sz="1000" u="none" cap="none" strike="noStrike">
                <a:solidFill>
                  <a:srgbClr val="000000"/>
                </a:solidFill>
                <a:latin typeface="Arial"/>
                <a:ea typeface="Arial"/>
                <a:cs typeface="Arial"/>
                <a:sym typeface="Arial"/>
              </a:rPr>
              <a:t>NCC: </a:t>
            </a:r>
            <a:r>
              <a:rPr b="1" lang="no-NO" sz="1000"/>
              <a:t>Civilian industrial area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lang="no-NO" sz="1000"/>
              <a:t>100</a:t>
            </a:r>
            <a:r>
              <a:rPr b="1" i="0" lang="no-NO" sz="1000" u="none" cap="none" strike="noStrike">
                <a:solidFill>
                  <a:srgbClr val="000000"/>
                </a:solidFill>
                <a:latin typeface="Arial"/>
                <a:ea typeface="Arial"/>
                <a:cs typeface="Arial"/>
                <a:sym typeface="Arial"/>
              </a:rPr>
              <a:t> FT </a:t>
            </a:r>
            <a:r>
              <a:rPr b="1" lang="no-NO" sz="1000"/>
              <a:t>N</a:t>
            </a:r>
            <a:r>
              <a:rPr b="1" i="0" lang="no-NO" sz="1000" u="none" cap="none" strike="noStrike">
                <a:solidFill>
                  <a:srgbClr val="000000"/>
                </a:solidFill>
                <a:latin typeface="Arial"/>
                <a:ea typeface="Arial"/>
                <a:cs typeface="Arial"/>
                <a:sym typeface="Arial"/>
              </a:rPr>
              <a:t> FROM DPI </a:t>
            </a:r>
            <a:r>
              <a:rPr b="1" lang="no-NO" sz="1000"/>
              <a:t>B</a:t>
            </a:r>
            <a:endParaRPr b="1" sz="1000"/>
          </a:p>
          <a:p>
            <a:pPr indent="0" lvl="0" marL="0" rtl="0" algn="l">
              <a:spcBef>
                <a:spcPts val="0"/>
              </a:spcBef>
              <a:spcAft>
                <a:spcPts val="0"/>
              </a:spcAft>
              <a:buClr>
                <a:schemeClr val="dk1"/>
              </a:buClr>
              <a:buSzPts val="1000"/>
              <a:buFont typeface="Arial"/>
              <a:buNone/>
            </a:pPr>
            <a:r>
              <a:rPr b="1" lang="no-NO" sz="1000">
                <a:solidFill>
                  <a:schemeClr val="dk1"/>
                </a:solidFill>
              </a:rPr>
              <a:t>150 FT W FROM DPI A</a:t>
            </a:r>
            <a:endParaRPr b="1" sz="1000">
              <a:solidFill>
                <a:schemeClr val="dk1"/>
              </a:solidFill>
            </a:endParaRPr>
          </a:p>
          <a:p>
            <a:pPr indent="0" lvl="0" marL="0" rtl="0" algn="l">
              <a:spcBef>
                <a:spcPts val="0"/>
              </a:spcBef>
              <a:spcAft>
                <a:spcPts val="0"/>
              </a:spcAft>
              <a:buClr>
                <a:schemeClr val="dk1"/>
              </a:buClr>
              <a:buSzPts val="1000"/>
              <a:buFont typeface="Arial"/>
              <a:buNone/>
            </a:pPr>
            <a:r>
              <a:rPr b="1" lang="no-NO" sz="1000">
                <a:solidFill>
                  <a:schemeClr val="dk1"/>
                </a:solidFill>
              </a:rPr>
              <a:t>150 FT E FROM DPI G</a:t>
            </a:r>
            <a:endParaRPr b="1" sz="1000">
              <a:solidFill>
                <a:schemeClr val="dk1"/>
              </a:solidFill>
            </a:endParaRPr>
          </a:p>
        </p:txBody>
      </p:sp>
      <p:cxnSp>
        <p:nvCxnSpPr>
          <p:cNvPr id="223" name="Google Shape;223;p19"/>
          <p:cNvCxnSpPr>
            <a:stCxn id="222" idx="3"/>
          </p:cNvCxnSpPr>
          <p:nvPr/>
        </p:nvCxnSpPr>
        <p:spPr>
          <a:xfrm>
            <a:off x="2403200" y="4016600"/>
            <a:ext cx="1718100" cy="2100"/>
          </a:xfrm>
          <a:prstGeom prst="straightConnector1">
            <a:avLst/>
          </a:prstGeom>
          <a:noFill/>
          <a:ln cap="flat" cmpd="sng" w="28575">
            <a:solidFill>
              <a:schemeClr val="lt1"/>
            </a:solidFill>
            <a:prstDash val="dash"/>
            <a:round/>
            <a:headEnd len="sm" w="sm" type="none"/>
            <a:tailEnd len="sm" w="sm" type="none"/>
          </a:ln>
        </p:spPr>
      </p:cxnSp>
      <p:sp>
        <p:nvSpPr>
          <p:cNvPr id="224" name="Google Shape;224;p19"/>
          <p:cNvSpPr txBox="1"/>
          <p:nvPr/>
        </p:nvSpPr>
        <p:spPr>
          <a:xfrm>
            <a:off x="3186600" y="10141525"/>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CDE </a:t>
            </a:r>
            <a:r>
              <a:rPr b="1" lang="no-NO"/>
              <a:t>5</a:t>
            </a:r>
            <a:endParaRPr b="1" i="0" sz="1400" u="none" cap="none" strike="noStrike">
              <a:solidFill>
                <a:srgbClr val="000000"/>
              </a:solidFill>
              <a:latin typeface="Arial"/>
              <a:ea typeface="Arial"/>
              <a:cs typeface="Arial"/>
              <a:sym typeface="Arial"/>
            </a:endParaRPr>
          </a:p>
        </p:txBody>
      </p:sp>
      <p:sp>
        <p:nvSpPr>
          <p:cNvPr id="225" name="Google Shape;225;p19"/>
          <p:cNvSpPr txBox="1"/>
          <p:nvPr/>
        </p:nvSpPr>
        <p:spPr>
          <a:xfrm>
            <a:off x="0" y="10141525"/>
            <a:ext cx="31866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sp>
        <p:nvSpPr>
          <p:cNvPr id="226" name="Google Shape;226;p19"/>
          <p:cNvSpPr txBox="1"/>
          <p:nvPr/>
        </p:nvSpPr>
        <p:spPr>
          <a:xfrm>
            <a:off x="99300" y="1998525"/>
            <a:ext cx="31866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FF0000"/>
                </a:solidFill>
                <a:latin typeface="Arial"/>
                <a:ea typeface="Arial"/>
                <a:cs typeface="Arial"/>
                <a:sym typeface="Arial"/>
              </a:rPr>
              <a:t>OPAC CLASSIFIED</a:t>
            </a:r>
            <a:endParaRPr/>
          </a:p>
        </p:txBody>
      </p:sp>
      <p:grpSp>
        <p:nvGrpSpPr>
          <p:cNvPr id="227" name="Google Shape;227;p19"/>
          <p:cNvGrpSpPr/>
          <p:nvPr/>
        </p:nvGrpSpPr>
        <p:grpSpPr>
          <a:xfrm>
            <a:off x="5059103" y="3899938"/>
            <a:ext cx="4619752" cy="4594845"/>
            <a:chOff x="6021186" y="4824155"/>
            <a:chExt cx="5955591" cy="5804504"/>
          </a:xfrm>
        </p:grpSpPr>
        <p:sp>
          <p:nvSpPr>
            <p:cNvPr id="228" name="Google Shape;228;p19"/>
            <p:cNvSpPr/>
            <p:nvPr/>
          </p:nvSpPr>
          <p:spPr>
            <a:xfrm>
              <a:off x="6021186" y="4824155"/>
              <a:ext cx="5955591" cy="5804504"/>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9"/>
            <p:cNvSpPr/>
            <p:nvPr/>
          </p:nvSpPr>
          <p:spPr>
            <a:xfrm>
              <a:off x="8957439" y="7681340"/>
              <a:ext cx="73027" cy="71514"/>
            </a:xfrm>
            <a:prstGeom prst="ellipse">
              <a:avLst/>
            </a:prstGeom>
            <a:solidFill>
              <a:schemeClr val="dk1"/>
            </a:solid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30" name="Google Shape;230;p19"/>
          <p:cNvSpPr txBox="1"/>
          <p:nvPr/>
        </p:nvSpPr>
        <p:spPr>
          <a:xfrm>
            <a:off x="9002300" y="3431350"/>
            <a:ext cx="1109700" cy="26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no-NO" sz="1000"/>
              <a:t>r = 150m</a:t>
            </a:r>
            <a:endParaRPr b="1" i="0" sz="1000" u="none" cap="none" strike="noStrike">
              <a:solidFill>
                <a:srgbClr val="000000"/>
              </a:solidFill>
              <a:latin typeface="Arial"/>
              <a:ea typeface="Arial"/>
              <a:cs typeface="Arial"/>
              <a:sym typeface="Arial"/>
            </a:endParaRPr>
          </a:p>
        </p:txBody>
      </p:sp>
      <p:cxnSp>
        <p:nvCxnSpPr>
          <p:cNvPr id="231" name="Google Shape;231;p19"/>
          <p:cNvCxnSpPr>
            <a:stCxn id="230" idx="2"/>
            <a:endCxn id="228" idx="7"/>
          </p:cNvCxnSpPr>
          <p:nvPr/>
        </p:nvCxnSpPr>
        <p:spPr>
          <a:xfrm flipH="1">
            <a:off x="9002450" y="3693550"/>
            <a:ext cx="554700" cy="879300"/>
          </a:xfrm>
          <a:prstGeom prst="straightConnector1">
            <a:avLst/>
          </a:prstGeom>
          <a:noFill/>
          <a:ln cap="flat" cmpd="sng" w="28575">
            <a:solidFill>
              <a:srgbClr val="FF0000"/>
            </a:solidFill>
            <a:prstDash val="solid"/>
            <a:round/>
            <a:headEnd len="sm" w="sm" type="none"/>
            <a:tailEnd len="sm" w="sm" type="none"/>
          </a:ln>
        </p:spPr>
      </p:cxnSp>
      <p:graphicFrame>
        <p:nvGraphicFramePr>
          <p:cNvPr id="232" name="Google Shape;232;p19"/>
          <p:cNvGraphicFramePr/>
          <p:nvPr/>
        </p:nvGraphicFramePr>
        <p:xfrm>
          <a:off x="15380413" y="3557998"/>
          <a:ext cx="3000000" cy="3000000"/>
        </p:xfrm>
        <a:graphic>
          <a:graphicData uri="http://schemas.openxmlformats.org/drawingml/2006/table">
            <a:tbl>
              <a:tblPr bandRow="1" firstRow="1">
                <a:noFill/>
                <a:tableStyleId>{6FFC5E50-3213-45F5-8E6D-FE07E7923E82}</a:tableStyleId>
              </a:tblPr>
              <a:tblGrid>
                <a:gridCol w="858675"/>
                <a:gridCol w="1113950"/>
              </a:tblGrid>
              <a:tr h="370850">
                <a:tc>
                  <a:txBody>
                    <a:bodyPr/>
                    <a:lstStyle/>
                    <a:p>
                      <a:pPr indent="0" lvl="0" marL="0" marR="0" rtl="0" algn="ctr">
                        <a:lnSpc>
                          <a:spcPct val="100000"/>
                        </a:lnSpc>
                        <a:spcBef>
                          <a:spcPts val="0"/>
                        </a:spcBef>
                        <a:spcAft>
                          <a:spcPts val="0"/>
                        </a:spcAft>
                        <a:buNone/>
                      </a:pPr>
                      <a:r>
                        <a:rPr b="1" lang="no-NO" sz="1400" u="none" cap="none" strike="noStrike"/>
                        <a:t>METER</a:t>
                      </a:r>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None/>
                      </a:pPr>
                      <a:r>
                        <a:rPr b="1" lang="no-NO" sz="1400" u="none" cap="none" strike="noStrike"/>
                        <a:t>FEET</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lang="no-NO" sz="1400" u="none" cap="none" strike="noStrike"/>
                        <a:t>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165</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75</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246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328</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150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492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656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250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820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no-NO" sz="1400" u="none" cap="none" strike="noStrike"/>
                        <a:t>300</a:t>
                      </a:r>
                      <a:endParaRPr/>
                    </a:p>
                  </a:txBody>
                  <a:tcPr marT="45725" marB="45725" marR="91450" marL="91450"/>
                </a:tc>
                <a:tc>
                  <a:txBody>
                    <a:bodyPr/>
                    <a:lstStyle/>
                    <a:p>
                      <a:pPr indent="0" lvl="0" marL="0" marR="0" rtl="0" algn="l">
                        <a:lnSpc>
                          <a:spcPct val="100000"/>
                        </a:lnSpc>
                        <a:spcBef>
                          <a:spcPts val="0"/>
                        </a:spcBef>
                        <a:spcAft>
                          <a:spcPts val="0"/>
                        </a:spcAft>
                        <a:buNone/>
                      </a:pPr>
                      <a:r>
                        <a:rPr lang="no-NO" sz="1400" u="none" cap="none" strike="noStrike"/>
                        <a:t>984</a:t>
                      </a:r>
                      <a:endParaRPr/>
                    </a:p>
                  </a:txBody>
                  <a:tcPr marT="45725" marB="45725" marR="91450" marL="91450"/>
                </a:tc>
              </a:tr>
            </a:tbl>
          </a:graphicData>
        </a:graphic>
      </p:graphicFrame>
      <p:grpSp>
        <p:nvGrpSpPr>
          <p:cNvPr id="233" name="Google Shape;233;p19"/>
          <p:cNvGrpSpPr/>
          <p:nvPr/>
        </p:nvGrpSpPr>
        <p:grpSpPr>
          <a:xfrm>
            <a:off x="1" y="0"/>
            <a:ext cx="15119349" cy="1980670"/>
            <a:chOff x="1" y="0"/>
            <a:chExt cx="15119349" cy="1980670"/>
          </a:xfrm>
        </p:grpSpPr>
        <p:sp>
          <p:nvSpPr>
            <p:cNvPr id="234" name="Google Shape;234;p19"/>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35" name="Google Shape;235;p19"/>
            <p:cNvPicPr preferRelativeResize="0"/>
            <p:nvPr/>
          </p:nvPicPr>
          <p:blipFill rotWithShape="1">
            <a:blip r:embed="rId4">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36" name="Google Shape;236;p19"/>
            <p:cNvGrpSpPr/>
            <p:nvPr/>
          </p:nvGrpSpPr>
          <p:grpSpPr>
            <a:xfrm>
              <a:off x="1" y="0"/>
              <a:ext cx="15119349" cy="1921524"/>
              <a:chOff x="1" y="-1616"/>
              <a:chExt cx="15119349" cy="1921524"/>
            </a:xfrm>
          </p:grpSpPr>
          <p:sp>
            <p:nvSpPr>
              <p:cNvPr id="237" name="Google Shape;237;p19"/>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19"/>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19"/>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19"/>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19"/>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2" name="Google Shape;242;p19"/>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3" name="Google Shape;243;p19"/>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244" name="Google Shape;244;p19"/>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45" name="Google Shape;245;p19"/>
            <p:cNvPicPr preferRelativeResize="0"/>
            <p:nvPr/>
          </p:nvPicPr>
          <p:blipFill rotWithShape="1">
            <a:blip r:embed="rId5">
              <a:alphaModFix/>
            </a:blip>
            <a:srcRect b="0" l="0" r="0" t="0"/>
            <a:stretch/>
          </p:blipFill>
          <p:spPr>
            <a:xfrm>
              <a:off x="108686" y="21695"/>
              <a:ext cx="2225675" cy="1958975"/>
            </a:xfrm>
            <a:prstGeom prst="rect">
              <a:avLst/>
            </a:prstGeom>
            <a:noFill/>
            <a:ln>
              <a:noFill/>
            </a:ln>
          </p:spPr>
        </p:pic>
        <p:sp>
          <p:nvSpPr>
            <p:cNvPr id="246" name="Google Shape;246;p19"/>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7" name="Google Shape;247;p19"/>
          <p:cNvSpPr txBox="1"/>
          <p:nvPr/>
        </p:nvSpPr>
        <p:spPr>
          <a:xfrm>
            <a:off x="2429057" y="341867"/>
            <a:ext cx="66865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 ESTIMATION GRAPHIC [X]</a:t>
            </a:r>
            <a:endParaRPr/>
          </a:p>
        </p:txBody>
      </p:sp>
      <p:sp>
        <p:nvSpPr>
          <p:cNvPr id="248" name="Google Shape;248;p19"/>
          <p:cNvSpPr/>
          <p:nvPr/>
        </p:nvSpPr>
        <p:spPr>
          <a:xfrm>
            <a:off x="3830200" y="2099525"/>
            <a:ext cx="10123225" cy="7946050"/>
          </a:xfrm>
          <a:custGeom>
            <a:rect b="b" l="l" r="r" t="t"/>
            <a:pathLst>
              <a:path extrusionOk="0" h="317842" w="404929">
                <a:moveTo>
                  <a:pt x="0" y="0"/>
                </a:moveTo>
                <a:lnTo>
                  <a:pt x="41047" y="222434"/>
                </a:lnTo>
                <a:lnTo>
                  <a:pt x="95962" y="210785"/>
                </a:lnTo>
                <a:lnTo>
                  <a:pt x="87087" y="141448"/>
                </a:lnTo>
                <a:lnTo>
                  <a:pt x="192480" y="125917"/>
                </a:lnTo>
                <a:lnTo>
                  <a:pt x="206902" y="194699"/>
                </a:lnTo>
                <a:lnTo>
                  <a:pt x="337810" y="172511"/>
                </a:lnTo>
                <a:lnTo>
                  <a:pt x="362217" y="317842"/>
                </a:lnTo>
                <a:lnTo>
                  <a:pt x="404929" y="313404"/>
                </a:lnTo>
                <a:lnTo>
                  <a:pt x="403265" y="0"/>
                </a:lnTo>
                <a:close/>
              </a:path>
            </a:pathLst>
          </a:custGeom>
          <a:noFill/>
          <a:ln cap="flat" cmpd="sng" w="28575">
            <a:solidFill>
              <a:schemeClr val="lt1"/>
            </a:solidFill>
            <a:prstDash val="dash"/>
            <a:round/>
            <a:headEnd len="med" w="med" type="none"/>
            <a:tailEnd len="med" w="med" type="none"/>
          </a:ln>
        </p:spPr>
      </p:sp>
      <p:grpSp>
        <p:nvGrpSpPr>
          <p:cNvPr id="249" name="Google Shape;249;p19"/>
          <p:cNvGrpSpPr/>
          <p:nvPr/>
        </p:nvGrpSpPr>
        <p:grpSpPr>
          <a:xfrm>
            <a:off x="2429057" y="945322"/>
            <a:ext cx="12688366" cy="785100"/>
            <a:chOff x="2429057" y="945322"/>
            <a:chExt cx="12688366" cy="785100"/>
          </a:xfrm>
        </p:grpSpPr>
        <p:sp>
          <p:nvSpPr>
            <p:cNvPr id="250" name="Google Shape;250;p19"/>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251" name="Google Shape;251;p19"/>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grpSp>
        <p:nvGrpSpPr>
          <p:cNvPr id="252" name="Google Shape;252;p19"/>
          <p:cNvGrpSpPr/>
          <p:nvPr/>
        </p:nvGrpSpPr>
        <p:grpSpPr>
          <a:xfrm rot="-1010521">
            <a:off x="14195967" y="2629724"/>
            <a:ext cx="559096" cy="692921"/>
            <a:chOff x="15526400" y="3343535"/>
            <a:chExt cx="1172983" cy="1324524"/>
          </a:xfrm>
        </p:grpSpPr>
        <p:sp>
          <p:nvSpPr>
            <p:cNvPr id="253" name="Google Shape;253;p19"/>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19"/>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
        <p:nvSpPr>
          <p:cNvPr id="255" name="Google Shape;255;p19"/>
          <p:cNvSpPr/>
          <p:nvPr/>
        </p:nvSpPr>
        <p:spPr>
          <a:xfrm>
            <a:off x="6270850" y="5427725"/>
            <a:ext cx="2468425" cy="1539275"/>
          </a:xfrm>
          <a:custGeom>
            <a:rect b="b" l="l" r="r" t="t"/>
            <a:pathLst>
              <a:path extrusionOk="0" h="61571" w="98737">
                <a:moveTo>
                  <a:pt x="0" y="11648"/>
                </a:moveTo>
                <a:lnTo>
                  <a:pt x="6657" y="61571"/>
                </a:lnTo>
                <a:lnTo>
                  <a:pt x="98737" y="47149"/>
                </a:lnTo>
                <a:lnTo>
                  <a:pt x="88752" y="0"/>
                </a:lnTo>
                <a:close/>
              </a:path>
            </a:pathLst>
          </a:custGeom>
          <a:solidFill>
            <a:srgbClr val="FFFFFF">
              <a:alpha val="40000"/>
            </a:srgbClr>
          </a:solidFill>
          <a:ln cap="flat" cmpd="sng" w="28575">
            <a:solidFill>
              <a:schemeClr val="lt1"/>
            </a:solidFill>
            <a:prstDash val="solid"/>
            <a:round/>
            <a:headEnd len="med" w="med" type="none"/>
            <a:tailEnd len="med" w="med" type="none"/>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aphicFrame>
        <p:nvGraphicFramePr>
          <p:cNvPr id="260" name="Google Shape;260;p20"/>
          <p:cNvGraphicFramePr/>
          <p:nvPr/>
        </p:nvGraphicFramePr>
        <p:xfrm>
          <a:off x="25" y="2625285"/>
          <a:ext cx="3000000" cy="3000000"/>
        </p:xfrm>
        <a:graphic>
          <a:graphicData uri="http://schemas.openxmlformats.org/drawingml/2006/table">
            <a:tbl>
              <a:tblPr>
                <a:noFill/>
                <a:tableStyleId>{F4B6A1EE-BDF6-4E12-A64C-D401979789F1}</a:tableStyleId>
              </a:tblPr>
              <a:tblGrid>
                <a:gridCol w="1096550"/>
                <a:gridCol w="2864850"/>
                <a:gridCol w="1228650"/>
                <a:gridCol w="2704075"/>
                <a:gridCol w="2704075"/>
                <a:gridCol w="4521725"/>
              </a:tblGrid>
              <a:tr h="487650">
                <a:tc gridSpan="6">
                  <a:txBody>
                    <a:bodyPr/>
                    <a:lstStyle/>
                    <a:p>
                      <a:pPr indent="0" lvl="0" marL="0" marR="0" rtl="0" algn="ctr">
                        <a:lnSpc>
                          <a:spcPct val="100000"/>
                        </a:lnSpc>
                        <a:spcBef>
                          <a:spcPts val="0"/>
                        </a:spcBef>
                        <a:spcAft>
                          <a:spcPts val="0"/>
                        </a:spcAft>
                        <a:buClr>
                          <a:schemeClr val="dk1"/>
                        </a:buClr>
                        <a:buSzPts val="1100"/>
                        <a:buFont typeface="Arial"/>
                        <a:buNone/>
                      </a:pPr>
                      <a:r>
                        <a:rPr b="1" lang="no-NO" sz="2000" u="none" cap="none" strike="noStrike">
                          <a:solidFill>
                            <a:schemeClr val="dk1"/>
                          </a:solidFill>
                        </a:rPr>
                        <a:t>COLLATERAL DAMAGES WITHIN A 500M RADIUS</a:t>
                      </a:r>
                      <a:endParaRPr b="1" sz="20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hMerge="1"/>
              </a:tr>
              <a:tr h="487650">
                <a:tc gridSpan="2">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Closest civilian industrial building</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no-NO">
                          <a:solidFill>
                            <a:schemeClr val="dk1"/>
                          </a:solidFill>
                        </a:rPr>
                        <a:t>13</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000° / </a:t>
                      </a:r>
                      <a:r>
                        <a:rPr lang="no-NO"/>
                        <a:t>100ft from DPI B</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no-NO"/>
                        <a:t>Potential civilian casualities</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gridSpan="6">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gridSpan="6">
                  <a:txBody>
                    <a:bodyPr/>
                    <a:lstStyle/>
                    <a:p>
                      <a:pPr indent="0" lvl="0" marL="0" marR="0" rtl="0" algn="ctr">
                        <a:lnSpc>
                          <a:spcPct val="100000"/>
                        </a:lnSpc>
                        <a:spcBef>
                          <a:spcPts val="0"/>
                        </a:spcBef>
                        <a:spcAft>
                          <a:spcPts val="0"/>
                        </a:spcAft>
                        <a:buClr>
                          <a:srgbClr val="000000"/>
                        </a:buClr>
                        <a:buSzPts val="2000"/>
                        <a:buFont typeface="Arial"/>
                        <a:buNone/>
                      </a:pPr>
                      <a:r>
                        <a:rPr b="1" lang="no-NO" sz="2000" u="none" cap="none" strike="noStrike">
                          <a:solidFill>
                            <a:schemeClr val="dk1"/>
                          </a:solidFill>
                        </a:rPr>
                        <a:t>NO STRIKE ENTITIES WITHIN A 500M RADIUS</a:t>
                      </a:r>
                      <a:endParaRPr b="1" sz="12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r>
              <a:tr h="487650">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NSE ID</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DESCRIPTION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no-NO" sz="1600" u="none" cap="none" strike="noStrike">
                          <a:solidFill>
                            <a:schemeClr val="lt1"/>
                          </a:solidFill>
                        </a:rPr>
                        <a:t>CATCODE</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MIDB GEOS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LOCATION</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no-NO" sz="1600" u="none" cap="none" strike="noStrike">
                          <a:solidFill>
                            <a:schemeClr val="lt1"/>
                          </a:solidFill>
                        </a:rPr>
                        <a:t>REMARKS</a:t>
                      </a:r>
                      <a:endParaRPr b="1" sz="1600" u="none" cap="none" strike="noStrike">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no-NO" sz="1400" u="none" cap="none" strike="noStrike">
                          <a:solidFill>
                            <a:schemeClr val="dk1"/>
                          </a:solidFill>
                        </a:rPr>
                        <a:t>N/A</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61" name="Google Shape;261;p20"/>
          <p:cNvGrpSpPr/>
          <p:nvPr/>
        </p:nvGrpSpPr>
        <p:grpSpPr>
          <a:xfrm>
            <a:off x="1" y="0"/>
            <a:ext cx="15119349" cy="1980670"/>
            <a:chOff x="1" y="0"/>
            <a:chExt cx="15119349" cy="1980670"/>
          </a:xfrm>
        </p:grpSpPr>
        <p:sp>
          <p:nvSpPr>
            <p:cNvPr id="262" name="Google Shape;262;p20"/>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63" name="Google Shape;263;p20"/>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64" name="Google Shape;264;p20"/>
            <p:cNvGrpSpPr/>
            <p:nvPr/>
          </p:nvGrpSpPr>
          <p:grpSpPr>
            <a:xfrm>
              <a:off x="1" y="0"/>
              <a:ext cx="15119349" cy="1921524"/>
              <a:chOff x="1" y="-1616"/>
              <a:chExt cx="15119349" cy="1921524"/>
            </a:xfrm>
          </p:grpSpPr>
          <p:sp>
            <p:nvSpPr>
              <p:cNvPr id="265" name="Google Shape;265;p20"/>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20"/>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20"/>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20"/>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20"/>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20"/>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71" name="Google Shape;271;p20"/>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272" name="Google Shape;272;p20"/>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273" name="Google Shape;273;p20"/>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274" name="Google Shape;274;p20"/>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75" name="Google Shape;275;p20"/>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COLLATERAL DAMAGES ESTIMATION [X]</a:t>
            </a:r>
            <a:endParaRPr/>
          </a:p>
        </p:txBody>
      </p:sp>
      <p:grpSp>
        <p:nvGrpSpPr>
          <p:cNvPr id="276" name="Google Shape;276;p20"/>
          <p:cNvGrpSpPr/>
          <p:nvPr/>
        </p:nvGrpSpPr>
        <p:grpSpPr>
          <a:xfrm>
            <a:off x="2429057" y="945322"/>
            <a:ext cx="12688366" cy="785100"/>
            <a:chOff x="2429057" y="945322"/>
            <a:chExt cx="12688366" cy="785100"/>
          </a:xfrm>
        </p:grpSpPr>
        <p:sp>
          <p:nvSpPr>
            <p:cNvPr id="277" name="Google Shape;277;p20"/>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278" name="Google Shape;278;p20"/>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1"/>
          <p:cNvSpPr/>
          <p:nvPr/>
        </p:nvSpPr>
        <p:spPr>
          <a:xfrm>
            <a:off x="7941200" y="1907025"/>
            <a:ext cx="7179000" cy="4173600"/>
          </a:xfrm>
          <a:prstGeom prst="rect">
            <a:avLst/>
          </a:prstGeom>
          <a:solidFill>
            <a:srgbClr val="EEEEE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21"/>
          <p:cNvGrpSpPr/>
          <p:nvPr/>
        </p:nvGrpSpPr>
        <p:grpSpPr>
          <a:xfrm>
            <a:off x="1522925" y="4158450"/>
            <a:ext cx="4103108" cy="2016000"/>
            <a:chOff x="3671523" y="6965375"/>
            <a:chExt cx="1459350" cy="2016000"/>
          </a:xfrm>
        </p:grpSpPr>
        <p:sp>
          <p:nvSpPr>
            <p:cNvPr id="285" name="Google Shape;285;p21"/>
            <p:cNvSpPr txBox="1"/>
            <p:nvPr/>
          </p:nvSpPr>
          <p:spPr>
            <a:xfrm>
              <a:off x="3671523" y="6965375"/>
              <a:ext cx="1166100" cy="675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TARGET OBJECTIVE</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DAMAGE/CHANGE ASSESSMENT</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chemeClr val="dk1"/>
                  </a:solidFill>
                  <a:latin typeface="Arial"/>
                  <a:ea typeface="Arial"/>
                  <a:cs typeface="Arial"/>
                  <a:sym typeface="Arial"/>
                </a:rPr>
                <a:t>DPI:[SRNTGTXXX]</a:t>
              </a:r>
              <a:endParaRPr b="1" i="0" sz="1400" u="none" cap="none" strike="noStrike">
                <a:solidFill>
                  <a:schemeClr val="dk1"/>
                </a:solidFill>
                <a:latin typeface="Arial"/>
                <a:ea typeface="Arial"/>
                <a:cs typeface="Arial"/>
                <a:sym typeface="Arial"/>
              </a:endParaRPr>
            </a:p>
          </p:txBody>
        </p:sp>
        <p:cxnSp>
          <p:nvCxnSpPr>
            <p:cNvPr id="286" name="Google Shape;286;p21"/>
            <p:cNvCxnSpPr>
              <a:stCxn id="285" idx="2"/>
            </p:cNvCxnSpPr>
            <p:nvPr/>
          </p:nvCxnSpPr>
          <p:spPr>
            <a:xfrm>
              <a:off x="4254573" y="7641275"/>
              <a:ext cx="876300" cy="1340100"/>
            </a:xfrm>
            <a:prstGeom prst="straightConnector1">
              <a:avLst/>
            </a:prstGeom>
            <a:noFill/>
            <a:ln cap="flat" cmpd="sng" w="19050">
              <a:solidFill>
                <a:srgbClr val="000000"/>
              </a:solidFill>
              <a:prstDash val="solid"/>
              <a:round/>
              <a:headEnd len="sm" w="sm" type="none"/>
              <a:tailEnd len="sm" w="sm" type="none"/>
            </a:ln>
          </p:spPr>
        </p:cxnSp>
      </p:grpSp>
      <p:sp>
        <p:nvSpPr>
          <p:cNvPr id="287" name="Google Shape;287;p21"/>
          <p:cNvSpPr txBox="1"/>
          <p:nvPr/>
        </p:nvSpPr>
        <p:spPr>
          <a:xfrm>
            <a:off x="3186600" y="10083157"/>
            <a:ext cx="11933400" cy="6144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no-NO" sz="1600" u="none" cap="none" strike="noStrike">
                <a:solidFill>
                  <a:srgbClr val="000000"/>
                </a:solidFill>
                <a:latin typeface="Arial"/>
                <a:ea typeface="Arial"/>
                <a:cs typeface="Arial"/>
                <a:sym typeface="Arial"/>
              </a:rPr>
              <a:t>BDA REMARK: [CLASSIFICATION] [DISSEMINATION]</a:t>
            </a:r>
            <a:r>
              <a:rPr b="1" i="0" lang="no-NO" sz="1400" u="none" cap="none" strike="noStrike">
                <a:solidFill>
                  <a:srgbClr val="000000"/>
                </a:solidFill>
                <a:latin typeface="Arial"/>
                <a:ea typeface="Arial"/>
                <a:cs typeface="Arial"/>
                <a:sym typeface="Arial"/>
              </a:rPr>
              <a:t> </a:t>
            </a:r>
            <a:r>
              <a:rPr b="0" i="0" lang="no-NO" sz="1400" u="none" cap="none" strike="noStrik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b="0" i="0" sz="1400" u="none" cap="none" strike="noStrike">
              <a:solidFill>
                <a:srgbClr val="000000"/>
              </a:solidFill>
              <a:latin typeface="Arial"/>
              <a:ea typeface="Arial"/>
              <a:cs typeface="Arial"/>
              <a:sym typeface="Arial"/>
            </a:endParaRPr>
          </a:p>
        </p:txBody>
      </p:sp>
      <p:sp>
        <p:nvSpPr>
          <p:cNvPr id="288" name="Google Shape;288;p21"/>
          <p:cNvSpPr txBox="1"/>
          <p:nvPr/>
        </p:nvSpPr>
        <p:spPr>
          <a:xfrm>
            <a:off x="5392275"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POST-STRIKE</a:t>
            </a:r>
            <a:endParaRPr b="1" i="0" sz="1600" u="none" cap="none" strike="noStrike">
              <a:solidFill>
                <a:schemeClr val="dk1"/>
              </a:solidFill>
              <a:latin typeface="Arial"/>
              <a:ea typeface="Arial"/>
              <a:cs typeface="Arial"/>
              <a:sym typeface="Arial"/>
            </a:endParaRPr>
          </a:p>
        </p:txBody>
      </p:sp>
      <p:sp>
        <p:nvSpPr>
          <p:cNvPr id="289" name="Google Shape;289;p21"/>
          <p:cNvSpPr txBox="1"/>
          <p:nvPr/>
        </p:nvSpPr>
        <p:spPr>
          <a:xfrm>
            <a:off x="0" y="10087583"/>
            <a:ext cx="3186600" cy="613958"/>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OPAC CLASSIFIED</a:t>
            </a:r>
            <a:endParaRPr/>
          </a:p>
          <a:p>
            <a:pPr indent="0" lvl="0" marL="0" marR="0" rtl="0" algn="ctr">
              <a:lnSpc>
                <a:spcPct val="100000"/>
              </a:lnSpc>
              <a:spcBef>
                <a:spcPts val="0"/>
              </a:spcBef>
              <a:spcAft>
                <a:spcPts val="0"/>
              </a:spcAft>
              <a:buNone/>
            </a:pPr>
            <a:r>
              <a:rPr b="1" i="0" lang="no-NO" sz="1400" u="none" cap="none" strike="noStrike">
                <a:solidFill>
                  <a:srgbClr val="000000"/>
                </a:solidFill>
                <a:latin typeface="Arial"/>
                <a:ea typeface="Arial"/>
                <a:cs typeface="Arial"/>
                <a:sym typeface="Arial"/>
              </a:rPr>
              <a:t>REL TO CJTF-23</a:t>
            </a:r>
            <a:endParaRPr/>
          </a:p>
        </p:txBody>
      </p:sp>
      <p:grpSp>
        <p:nvGrpSpPr>
          <p:cNvPr id="290" name="Google Shape;290;p21"/>
          <p:cNvGrpSpPr/>
          <p:nvPr/>
        </p:nvGrpSpPr>
        <p:grpSpPr>
          <a:xfrm>
            <a:off x="1" y="0"/>
            <a:ext cx="15119349" cy="1980670"/>
            <a:chOff x="1" y="0"/>
            <a:chExt cx="15119349" cy="1980670"/>
          </a:xfrm>
        </p:grpSpPr>
        <p:sp>
          <p:nvSpPr>
            <p:cNvPr id="291" name="Google Shape;291;p21"/>
            <p:cNvSpPr txBox="1"/>
            <p:nvPr/>
          </p:nvSpPr>
          <p:spPr>
            <a:xfrm>
              <a:off x="9114792" y="556201"/>
              <a:ext cx="22325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MAP</a:t>
              </a:r>
              <a:endParaRPr/>
            </a:p>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OVERVIEW</a:t>
              </a:r>
              <a:endParaRPr/>
            </a:p>
          </p:txBody>
        </p:sp>
        <p:pic>
          <p:nvPicPr>
            <p:cNvPr id="292" name="Google Shape;292;p21"/>
            <p:cNvPicPr preferRelativeResize="0"/>
            <p:nvPr/>
          </p:nvPicPr>
          <p:blipFill rotWithShape="1">
            <a:blip r:embed="rId3">
              <a:alphaModFix/>
            </a:blip>
            <a:srcRect b="513" l="0" r="0" t="0"/>
            <a:stretch/>
          </p:blipFill>
          <p:spPr>
            <a:xfrm>
              <a:off x="9113720" y="17404"/>
              <a:ext cx="2249106" cy="1888331"/>
            </a:xfrm>
            <a:prstGeom prst="rect">
              <a:avLst/>
            </a:prstGeom>
            <a:noFill/>
            <a:ln cap="flat" cmpd="sng" w="9525">
              <a:solidFill>
                <a:schemeClr val="dk1"/>
              </a:solidFill>
              <a:prstDash val="solid"/>
              <a:miter lim="800000"/>
              <a:headEnd len="sm" w="sm" type="none"/>
              <a:tailEnd len="sm" w="sm" type="none"/>
            </a:ln>
          </p:spPr>
        </p:pic>
        <p:grpSp>
          <p:nvGrpSpPr>
            <p:cNvPr id="293" name="Google Shape;293;p21"/>
            <p:cNvGrpSpPr/>
            <p:nvPr/>
          </p:nvGrpSpPr>
          <p:grpSpPr>
            <a:xfrm>
              <a:off x="1" y="0"/>
              <a:ext cx="15119349" cy="1921524"/>
              <a:chOff x="1" y="-1616"/>
              <a:chExt cx="15119349" cy="1921524"/>
            </a:xfrm>
          </p:grpSpPr>
          <p:sp>
            <p:nvSpPr>
              <p:cNvPr id="294" name="Google Shape;294;p21"/>
              <p:cNvSpPr/>
              <p:nvPr/>
            </p:nvSpPr>
            <p:spPr>
              <a:xfrm>
                <a:off x="2447778" y="0"/>
                <a:ext cx="6668087"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21"/>
              <p:cNvSpPr/>
              <p:nvPr/>
            </p:nvSpPr>
            <p:spPr>
              <a:xfrm>
                <a:off x="2447567" y="787791"/>
                <a:ext cx="6668087" cy="1132117"/>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6" name="Google Shape;296;p21"/>
              <p:cNvSpPr/>
              <p:nvPr/>
            </p:nvSpPr>
            <p:spPr>
              <a:xfrm>
                <a:off x="9115654" y="0"/>
                <a:ext cx="2251041"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21"/>
              <p:cNvSpPr/>
              <p:nvPr/>
            </p:nvSpPr>
            <p:spPr>
              <a:xfrm>
                <a:off x="11366695" y="-1616"/>
                <a:ext cx="3752655" cy="787791"/>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8" name="Google Shape;298;p21"/>
              <p:cNvSpPr/>
              <p:nvPr/>
            </p:nvSpPr>
            <p:spPr>
              <a:xfrm>
                <a:off x="11366694" y="786175"/>
                <a:ext cx="3752655" cy="1133733"/>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21"/>
              <p:cNvSpPr/>
              <p:nvPr/>
            </p:nvSpPr>
            <p:spPr>
              <a:xfrm>
                <a:off x="1" y="0"/>
                <a:ext cx="2446916" cy="1919908"/>
              </a:xfrm>
              <a:prstGeom prst="rect">
                <a:avLst/>
              </a:prstGeom>
              <a:no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00" name="Google Shape;300;p21"/>
            <p:cNvSpPr txBox="1"/>
            <p:nvPr/>
          </p:nvSpPr>
          <p:spPr>
            <a:xfrm>
              <a:off x="2446917" y="21481"/>
              <a:ext cx="665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no-NO" sz="2000"/>
                <a:t>Olenogersk Research Facility</a:t>
              </a:r>
              <a:r>
                <a:rPr b="1" i="0" lang="no-NO" sz="2000" u="none" cap="none" strike="noStrike">
                  <a:solidFill>
                    <a:srgbClr val="000000"/>
                  </a:solidFill>
                  <a:latin typeface="Arial"/>
                  <a:ea typeface="Arial"/>
                  <a:cs typeface="Arial"/>
                  <a:sym typeface="Arial"/>
                </a:rPr>
                <a:t>, SRN</a:t>
              </a:r>
              <a:endParaRPr/>
            </a:p>
          </p:txBody>
        </p:sp>
        <p:sp>
          <p:nvSpPr>
            <p:cNvPr id="301" name="Google Shape;301;p21"/>
            <p:cNvSpPr txBox="1"/>
            <p:nvPr/>
          </p:nvSpPr>
          <p:spPr>
            <a:xfrm>
              <a:off x="11364760" y="79905"/>
              <a:ext cx="375265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OPAC CLASSIFIED</a:t>
              </a:r>
              <a:br>
                <a:rPr b="1" i="0" lang="no-NO" sz="2000" u="none" cap="none" strike="noStrike">
                  <a:solidFill>
                    <a:srgbClr val="000000"/>
                  </a:solidFill>
                  <a:latin typeface="Arial"/>
                  <a:ea typeface="Arial"/>
                  <a:cs typeface="Arial"/>
                  <a:sym typeface="Arial"/>
                </a:rPr>
              </a:br>
              <a:r>
                <a:rPr b="1" i="0" lang="no-NO" sz="2000" u="none" cap="none" strike="noStrike">
                  <a:solidFill>
                    <a:srgbClr val="000000"/>
                  </a:solidFill>
                  <a:latin typeface="Arial"/>
                  <a:ea typeface="Arial"/>
                  <a:cs typeface="Arial"/>
                  <a:sym typeface="Arial"/>
                </a:rPr>
                <a:t>REL TO CJTF-23</a:t>
              </a:r>
              <a:endParaRPr/>
            </a:p>
          </p:txBody>
        </p:sp>
        <p:pic>
          <p:nvPicPr>
            <p:cNvPr descr="D:\GIT PROJECTS\OPAT-background\Virtual Intelligence Service only logo.PNG" id="302" name="Google Shape;302;p21"/>
            <p:cNvPicPr preferRelativeResize="0"/>
            <p:nvPr/>
          </p:nvPicPr>
          <p:blipFill rotWithShape="1">
            <a:blip r:embed="rId4">
              <a:alphaModFix/>
            </a:blip>
            <a:srcRect b="0" l="0" r="0" t="0"/>
            <a:stretch/>
          </p:blipFill>
          <p:spPr>
            <a:xfrm>
              <a:off x="108686" y="21695"/>
              <a:ext cx="2225675" cy="1958975"/>
            </a:xfrm>
            <a:prstGeom prst="rect">
              <a:avLst/>
            </a:prstGeom>
            <a:noFill/>
            <a:ln>
              <a:noFill/>
            </a:ln>
          </p:spPr>
        </p:pic>
        <p:sp>
          <p:nvSpPr>
            <p:cNvPr id="303" name="Google Shape;303;p21"/>
            <p:cNvSpPr/>
            <p:nvPr/>
          </p:nvSpPr>
          <p:spPr>
            <a:xfrm>
              <a:off x="10303776" y="1187827"/>
              <a:ext cx="118753" cy="130629"/>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04" name="Google Shape;304;p21"/>
          <p:cNvSpPr txBox="1"/>
          <p:nvPr/>
        </p:nvSpPr>
        <p:spPr>
          <a:xfrm>
            <a:off x="2429057" y="369918"/>
            <a:ext cx="66663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no-NO" sz="2000" u="none" cap="none" strike="noStrike">
                <a:solidFill>
                  <a:srgbClr val="000000"/>
                </a:solidFill>
                <a:latin typeface="Arial"/>
                <a:ea typeface="Arial"/>
                <a:cs typeface="Arial"/>
                <a:sym typeface="Arial"/>
              </a:rPr>
              <a:t>BATTLE DAMAGE ASSESSMENT GRAPHIC 1</a:t>
            </a:r>
            <a:endParaRPr/>
          </a:p>
        </p:txBody>
      </p:sp>
      <p:pic>
        <p:nvPicPr>
          <p:cNvPr id="305" name="Google Shape;305;p21"/>
          <p:cNvPicPr preferRelativeResize="0"/>
          <p:nvPr/>
        </p:nvPicPr>
        <p:blipFill>
          <a:blip r:embed="rId5">
            <a:alphaModFix/>
          </a:blip>
          <a:stretch>
            <a:fillRect/>
          </a:stretch>
        </p:blipFill>
        <p:spPr>
          <a:xfrm>
            <a:off x="8479204" y="1905725"/>
            <a:ext cx="6181021" cy="4173600"/>
          </a:xfrm>
          <a:prstGeom prst="rect">
            <a:avLst/>
          </a:prstGeom>
          <a:noFill/>
          <a:ln>
            <a:noFill/>
          </a:ln>
        </p:spPr>
      </p:pic>
      <p:grpSp>
        <p:nvGrpSpPr>
          <p:cNvPr id="306" name="Google Shape;306;p21"/>
          <p:cNvGrpSpPr/>
          <p:nvPr/>
        </p:nvGrpSpPr>
        <p:grpSpPr>
          <a:xfrm>
            <a:off x="2429057" y="945322"/>
            <a:ext cx="12688366" cy="785100"/>
            <a:chOff x="2429057" y="945322"/>
            <a:chExt cx="12688366" cy="785100"/>
          </a:xfrm>
        </p:grpSpPr>
        <p:sp>
          <p:nvSpPr>
            <p:cNvPr id="307" name="Google Shape;307;p21"/>
            <p:cNvSpPr txBox="1"/>
            <p:nvPr/>
          </p:nvSpPr>
          <p:spPr>
            <a:xfrm>
              <a:off x="2429057" y="945322"/>
              <a:ext cx="42114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BE: SRNTGT</a:t>
              </a:r>
              <a:r>
                <a:rPr b="1" lang="no-NO" sz="1500"/>
                <a:t>019</a:t>
              </a:r>
              <a:r>
                <a:rPr b="1" i="0" lang="no-NO" sz="1500" u="none" cap="none" strike="noStrike">
                  <a:solidFill>
                    <a:srgbClr val="000000"/>
                  </a:solidFill>
                  <a:latin typeface="Arial"/>
                  <a:ea typeface="Arial"/>
                  <a:cs typeface="Arial"/>
                  <a:sym typeface="Arial"/>
                </a:rPr>
                <a:t>  CATCODE: </a:t>
              </a:r>
              <a:r>
                <a:rPr b="1" lang="no-NO" sz="1500"/>
                <a:t>5</a:t>
              </a:r>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MIDB GEO: </a:t>
              </a:r>
              <a:r>
                <a:rPr b="1" lang="no-NO" sz="1500"/>
                <a:t>N 68 07.981 E 033 13.529</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no-NO" sz="1500" u="none" cap="none" strike="noStrike">
                  <a:solidFill>
                    <a:srgbClr val="000000"/>
                  </a:solidFill>
                  <a:latin typeface="Arial"/>
                  <a:ea typeface="Arial"/>
                  <a:cs typeface="Arial"/>
                  <a:sym typeface="Arial"/>
                </a:rPr>
                <a:t>ICOD: </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09</a:t>
              </a:r>
              <a:r>
                <a:rPr b="1" i="0" lang="no-NO" sz="1500" u="none" cap="none" strike="noStrike">
                  <a:solidFill>
                    <a:srgbClr val="000000"/>
                  </a:solidFill>
                  <a:latin typeface="Arial"/>
                  <a:ea typeface="Arial"/>
                  <a:cs typeface="Arial"/>
                  <a:sym typeface="Arial"/>
                </a:rPr>
                <a:t> DOI:</a:t>
              </a:r>
              <a:r>
                <a:rPr b="1" lang="no-NO" sz="1500"/>
                <a:t>2011</a:t>
              </a:r>
              <a:r>
                <a:rPr b="1" i="0" lang="no-NO" sz="1500" u="none" cap="none" strike="noStrike">
                  <a:solidFill>
                    <a:srgbClr val="000000"/>
                  </a:solidFill>
                  <a:latin typeface="Arial"/>
                  <a:ea typeface="Arial"/>
                  <a:cs typeface="Arial"/>
                  <a:sym typeface="Arial"/>
                </a:rPr>
                <a:t>-</a:t>
              </a:r>
              <a:r>
                <a:rPr b="1" lang="no-NO" sz="1500"/>
                <a:t>JUL</a:t>
              </a:r>
              <a:r>
                <a:rPr b="1" i="0" lang="no-NO" sz="1500" u="none" cap="none" strike="noStrike">
                  <a:solidFill>
                    <a:srgbClr val="000000"/>
                  </a:solidFill>
                  <a:latin typeface="Arial"/>
                  <a:ea typeface="Arial"/>
                  <a:cs typeface="Arial"/>
                  <a:sym typeface="Arial"/>
                </a:rPr>
                <a:t>-</a:t>
              </a:r>
              <a:r>
                <a:rPr b="1" lang="no-NO" sz="1500"/>
                <a:t>01</a:t>
              </a:r>
              <a:endParaRPr/>
            </a:p>
          </p:txBody>
        </p:sp>
        <p:sp>
          <p:nvSpPr>
            <p:cNvPr id="308" name="Google Shape;308;p21"/>
            <p:cNvSpPr txBox="1"/>
            <p:nvPr/>
          </p:nvSpPr>
          <p:spPr>
            <a:xfrm>
              <a:off x="11347323" y="1112228"/>
              <a:ext cx="377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o-NO" sz="1400" u="none" cap="none" strike="noStrike">
                  <a:solidFill>
                    <a:srgbClr val="000000"/>
                  </a:solidFill>
                  <a:latin typeface="Arial"/>
                  <a:ea typeface="Arial"/>
                  <a:cs typeface="Arial"/>
                  <a:sym typeface="Arial"/>
                </a:rPr>
                <a:t>DECL ON: </a:t>
              </a:r>
              <a:r>
                <a:rPr b="1" lang="no-NO" sz="1500">
                  <a:solidFill>
                    <a:schemeClr val="dk1"/>
                  </a:solidFill>
                </a:rPr>
                <a:t>2061-JUL-09</a:t>
              </a:r>
              <a:endParaRPr/>
            </a:p>
          </p:txBody>
        </p:sp>
      </p:grpSp>
      <p:sp>
        <p:nvSpPr>
          <p:cNvPr id="309" name="Google Shape;309;p21"/>
          <p:cNvSpPr txBox="1"/>
          <p:nvPr/>
        </p:nvSpPr>
        <p:spPr>
          <a:xfrm>
            <a:off x="11309400" y="1998525"/>
            <a:ext cx="1620000" cy="50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no-NO" sz="1600" u="none" cap="none" strike="noStrike">
                <a:solidFill>
                  <a:schemeClr val="dk1"/>
                </a:solidFill>
                <a:latin typeface="Arial"/>
                <a:ea typeface="Arial"/>
                <a:cs typeface="Arial"/>
                <a:sym typeface="Arial"/>
              </a:rPr>
              <a:t>PRE-STRIKE</a:t>
            </a:r>
            <a:endParaRPr b="1" i="0" sz="1600" u="none" cap="none" strike="noStrike">
              <a:solidFill>
                <a:schemeClr val="dk1"/>
              </a:solidFill>
              <a:latin typeface="Arial"/>
              <a:ea typeface="Arial"/>
              <a:cs typeface="Arial"/>
              <a:sym typeface="Arial"/>
            </a:endParaRPr>
          </a:p>
        </p:txBody>
      </p:sp>
      <p:grpSp>
        <p:nvGrpSpPr>
          <p:cNvPr id="310" name="Google Shape;310;p21"/>
          <p:cNvGrpSpPr/>
          <p:nvPr/>
        </p:nvGrpSpPr>
        <p:grpSpPr>
          <a:xfrm rot="-1010521">
            <a:off x="14195967" y="2629724"/>
            <a:ext cx="559096" cy="692921"/>
            <a:chOff x="15526400" y="3343535"/>
            <a:chExt cx="1172983" cy="1324524"/>
          </a:xfrm>
        </p:grpSpPr>
        <p:sp>
          <p:nvSpPr>
            <p:cNvPr id="311" name="Google Shape;311;p21"/>
            <p:cNvSpPr/>
            <p:nvPr/>
          </p:nvSpPr>
          <p:spPr>
            <a:xfrm>
              <a:off x="15526400" y="3343535"/>
              <a:ext cx="1172983" cy="1324524"/>
            </a:xfrm>
            <a:custGeom>
              <a:rect b="b" l="l" r="r" t="t"/>
              <a:pathLst>
                <a:path extrusionOk="0" h="1324524" w="1172983">
                  <a:moveTo>
                    <a:pt x="599342" y="0"/>
                  </a:moveTo>
                  <a:lnTo>
                    <a:pt x="0" y="1316244"/>
                  </a:lnTo>
                  <a:lnTo>
                    <a:pt x="574507" y="993495"/>
                  </a:lnTo>
                  <a:lnTo>
                    <a:pt x="1172983" y="1324524"/>
                  </a:lnTo>
                  <a:lnTo>
                    <a:pt x="599342" y="0"/>
                  </a:lnTo>
                  <a:close/>
                </a:path>
              </a:pathLst>
            </a:cu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21"/>
            <p:cNvSpPr txBox="1"/>
            <p:nvPr/>
          </p:nvSpPr>
          <p:spPr>
            <a:xfrm>
              <a:off x="15716513" y="3587815"/>
              <a:ext cx="502200" cy="105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no-NO"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